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9"/>
  </p:notesMasterIdLst>
  <p:sldIdLst>
    <p:sldId id="672" r:id="rId2"/>
    <p:sldId id="655" r:id="rId3"/>
    <p:sldId id="650" r:id="rId4"/>
    <p:sldId id="651" r:id="rId5"/>
    <p:sldId id="652" r:id="rId6"/>
    <p:sldId id="653" r:id="rId7"/>
    <p:sldId id="654" r:id="rId8"/>
    <p:sldId id="649" r:id="rId9"/>
    <p:sldId id="644" r:id="rId10"/>
    <p:sldId id="671" r:id="rId11"/>
    <p:sldId id="645" r:id="rId12"/>
    <p:sldId id="656" r:id="rId13"/>
    <p:sldId id="646" r:id="rId14"/>
    <p:sldId id="657" r:id="rId15"/>
    <p:sldId id="668" r:id="rId16"/>
    <p:sldId id="674" r:id="rId17"/>
    <p:sldId id="658" r:id="rId18"/>
    <p:sldId id="673" r:id="rId19"/>
    <p:sldId id="675" r:id="rId20"/>
    <p:sldId id="676" r:id="rId21"/>
    <p:sldId id="663" r:id="rId22"/>
    <p:sldId id="669" r:id="rId23"/>
    <p:sldId id="670" r:id="rId24"/>
    <p:sldId id="667" r:id="rId25"/>
    <p:sldId id="576" r:id="rId26"/>
    <p:sldId id="580" r:id="rId27"/>
    <p:sldId id="581" r:id="rId28"/>
    <p:sldId id="678" r:id="rId29"/>
    <p:sldId id="677" r:id="rId30"/>
    <p:sldId id="584" r:id="rId31"/>
    <p:sldId id="586" r:id="rId32"/>
    <p:sldId id="588" r:id="rId33"/>
    <p:sldId id="591" r:id="rId34"/>
    <p:sldId id="593" r:id="rId35"/>
    <p:sldId id="597" r:id="rId36"/>
    <p:sldId id="601" r:id="rId37"/>
    <p:sldId id="425" r:id="rId38"/>
  </p:sldIdLst>
  <p:sldSz cx="9144000" cy="6858000" type="screen4x3"/>
  <p:notesSz cx="685800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F9D"/>
    <a:srgbClr val="CCFFFF"/>
    <a:srgbClr val="FFFFCC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92506" autoAdjust="0"/>
  </p:normalViewPr>
  <p:slideViewPr>
    <p:cSldViewPr>
      <p:cViewPr>
        <p:scale>
          <a:sx n="75" d="100"/>
          <a:sy n="75" d="100"/>
        </p:scale>
        <p:origin x="-100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858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08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6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802744-33EF-4840-85A4-6D129F65FBFF}" type="doc">
      <dgm:prSet loTypeId="urn:microsoft.com/office/officeart/2005/8/layout/pyramid2" loCatId="pyramid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9676A98-B958-4B9B-8459-FB97CBA507BF}">
      <dgm:prSet custT="1"/>
      <dgm:spPr>
        <a:solidFill>
          <a:schemeClr val="accent3">
            <a:lumMod val="40000"/>
            <a:lumOff val="60000"/>
            <a:alpha val="9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начисления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A5CE730-97AF-469E-B7C1-C63E90803CA9}" type="parTrans" cxnId="{6E52161B-C3A2-421E-81CF-0A7A7D9538FE}">
      <dgm:prSet/>
      <dgm:spPr/>
      <dgm:t>
        <a:bodyPr/>
        <a:lstStyle/>
        <a:p>
          <a:endParaRPr lang="ru-RU"/>
        </a:p>
      </dgm:t>
    </dgm:pt>
    <dgm:pt modelId="{AE5B5738-3FC3-47AF-98D1-240620A59E1C}" type="sibTrans" cxnId="{6E52161B-C3A2-421E-81CF-0A7A7D9538FE}">
      <dgm:prSet/>
      <dgm:spPr/>
      <dgm:t>
        <a:bodyPr/>
        <a:lstStyle/>
        <a:p>
          <a:endParaRPr lang="ru-RU"/>
        </a:p>
      </dgm:t>
    </dgm:pt>
    <dgm:pt modelId="{1574EC0F-F5B5-4E3A-B4E6-3AF087B369DF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двойной записи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8D32EC-7B46-4357-8925-D2C72270B100}" type="parTrans" cxnId="{1B8EB08B-3880-4000-9CB8-576EA6FF543F}">
      <dgm:prSet/>
      <dgm:spPr/>
      <dgm:t>
        <a:bodyPr/>
        <a:lstStyle/>
        <a:p>
          <a:endParaRPr lang="ru-RU"/>
        </a:p>
      </dgm:t>
    </dgm:pt>
    <dgm:pt modelId="{2CFA8BD2-35C3-411B-871A-60059E6844AF}" type="sibTrans" cxnId="{1B8EB08B-3880-4000-9CB8-576EA6FF543F}">
      <dgm:prSet/>
      <dgm:spPr/>
      <dgm:t>
        <a:bodyPr/>
        <a:lstStyle/>
        <a:p>
          <a:endParaRPr lang="ru-RU"/>
        </a:p>
      </dgm:t>
    </dgm:pt>
    <dgm:pt modelId="{51D4F0CD-DE37-4248-B0D0-C725F654DC54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Принцип равномерности признания доходов и расходов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F31C98-DA74-478F-BDEE-A728AC6A6E5F}" type="parTrans" cxnId="{6A9F89DF-A9D1-440D-ABCF-29C399AEF8DC}">
      <dgm:prSet/>
      <dgm:spPr/>
      <dgm:t>
        <a:bodyPr/>
        <a:lstStyle/>
        <a:p>
          <a:endParaRPr lang="ru-RU"/>
        </a:p>
      </dgm:t>
    </dgm:pt>
    <dgm:pt modelId="{BD7E390B-D2EC-466C-9FF3-B2C5DE23A56A}" type="sibTrans" cxnId="{6A9F89DF-A9D1-440D-ABCF-29C399AEF8DC}">
      <dgm:prSet/>
      <dgm:spPr/>
      <dgm:t>
        <a:bodyPr/>
        <a:lstStyle/>
        <a:p>
          <a:endParaRPr lang="ru-RU"/>
        </a:p>
      </dgm:t>
    </dgm:pt>
    <dgm:pt modelId="{F91AFE1B-CA73-4DE5-888A-91B5DDD0013E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Допущение временной определенности фактов хозяйственной жизни 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23B1899-2B1A-4965-8A4F-251D6B821F52}" type="parTrans" cxnId="{44A2890D-29CF-4141-943F-C7B7C95DC1BB}">
      <dgm:prSet/>
      <dgm:spPr/>
      <dgm:t>
        <a:bodyPr/>
        <a:lstStyle/>
        <a:p>
          <a:endParaRPr lang="ru-RU"/>
        </a:p>
      </dgm:t>
    </dgm:pt>
    <dgm:pt modelId="{1A1807B1-C2A6-42E9-B0C6-D0B503E9735F}" type="sibTrans" cxnId="{44A2890D-29CF-4141-943F-C7B7C95DC1BB}">
      <dgm:prSet/>
      <dgm:spPr/>
      <dgm:t>
        <a:bodyPr/>
        <a:lstStyle/>
        <a:p>
          <a:endParaRPr lang="ru-RU"/>
        </a:p>
      </dgm:t>
    </dgm:pt>
    <dgm:pt modelId="{4C071BF2-259E-4891-AA16-21C0F5A786EF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Методы и принципы ведения бухгалтерского учета</a:t>
          </a:r>
          <a:endParaRPr lang="ru-RU" dirty="0"/>
        </a:p>
      </dgm:t>
    </dgm:pt>
    <dgm:pt modelId="{D06453B4-9380-415D-AC79-5018BEBC4D0F}" type="parTrans" cxnId="{17ACCE77-1466-49E2-9441-3FE198227AFA}">
      <dgm:prSet/>
      <dgm:spPr/>
      <dgm:t>
        <a:bodyPr/>
        <a:lstStyle/>
        <a:p>
          <a:endParaRPr lang="ru-RU"/>
        </a:p>
      </dgm:t>
    </dgm:pt>
    <dgm:pt modelId="{20953B12-0AF6-416C-A1B6-C13E9D312B68}" type="sibTrans" cxnId="{17ACCE77-1466-49E2-9441-3FE198227AFA}">
      <dgm:prSet/>
      <dgm:spPr/>
      <dgm:t>
        <a:bodyPr/>
        <a:lstStyle/>
        <a:p>
          <a:endParaRPr lang="ru-RU"/>
        </a:p>
      </dgm:t>
    </dgm:pt>
    <dgm:pt modelId="{C50FA44A-5C4F-48CE-A36F-E4CD7B3AE775}" type="pres">
      <dgm:prSet presAssocID="{0C802744-33EF-4840-85A4-6D129F65FBF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C743CF2-F1A0-4A85-8D76-95929FD35AE4}" type="pres">
      <dgm:prSet presAssocID="{0C802744-33EF-4840-85A4-6D129F65FBFF}" presName="pyramid" presStyleLbl="node1" presStyleIdx="0" presStyleCnt="1" custLinFactNeighborX="-225" custLinFactNeighborY="-639"/>
      <dgm:spPr/>
    </dgm:pt>
    <dgm:pt modelId="{5225D3DD-F5DA-4AA0-B5DE-F3BF99E5E730}" type="pres">
      <dgm:prSet presAssocID="{0C802744-33EF-4840-85A4-6D129F65FBFF}" presName="theList" presStyleCnt="0"/>
      <dgm:spPr/>
    </dgm:pt>
    <dgm:pt modelId="{648CF8CB-B995-4FC1-B9D4-B8D428466676}" type="pres">
      <dgm:prSet presAssocID="{4C071BF2-259E-4891-AA16-21C0F5A786EF}" presName="aNode" presStyleLbl="fgAcc1" presStyleIdx="0" presStyleCnt="5" custScaleX="267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DFB333-55CD-43D9-96C9-4CE3846D826C}" type="pres">
      <dgm:prSet presAssocID="{4C071BF2-259E-4891-AA16-21C0F5A786EF}" presName="aSpace" presStyleCnt="0"/>
      <dgm:spPr/>
    </dgm:pt>
    <dgm:pt modelId="{7B890E28-5839-49D1-8F9C-62A7B478E423}" type="pres">
      <dgm:prSet presAssocID="{F9676A98-B958-4B9B-8459-FB97CBA507BF}" presName="aNode" presStyleLbl="fgAcc1" presStyleIdx="1" presStyleCnt="5" custScaleX="189260" custLinFactNeighborX="-143" custLinFactNeighborY="95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A0158D-1E8C-4648-9C44-DB4196BE89E0}" type="pres">
      <dgm:prSet presAssocID="{F9676A98-B958-4B9B-8459-FB97CBA507BF}" presName="aSpace" presStyleCnt="0"/>
      <dgm:spPr/>
    </dgm:pt>
    <dgm:pt modelId="{571A9A89-B4F2-4276-A395-59E2C8217E60}" type="pres">
      <dgm:prSet presAssocID="{1574EC0F-F5B5-4E3A-B4E6-3AF087B369DF}" presName="aNode" presStyleLbl="fgAcc1" presStyleIdx="2" presStyleCnt="5" custScaleX="189452" custLinFactY="15510" custLinFactNeighborX="-246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798EB-FA2A-42A0-AE8D-296FB0D6EB9B}" type="pres">
      <dgm:prSet presAssocID="{1574EC0F-F5B5-4E3A-B4E6-3AF087B369DF}" presName="aSpace" presStyleCnt="0"/>
      <dgm:spPr/>
    </dgm:pt>
    <dgm:pt modelId="{FFCCC3B7-EA0C-4DD3-9AED-35800ACA34BD}" type="pres">
      <dgm:prSet presAssocID="{F91AFE1B-CA73-4DE5-888A-91B5DDD0013E}" presName="aNode" presStyleLbl="fgAcc1" presStyleIdx="3" presStyleCnt="5" custScaleX="194091" custScaleY="135173" custLinFactY="157563" custLinFactNeighborX="14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356A6-9F0F-4238-B028-69CE3EC86866}" type="pres">
      <dgm:prSet presAssocID="{F91AFE1B-CA73-4DE5-888A-91B5DDD0013E}" presName="aSpace" presStyleCnt="0"/>
      <dgm:spPr/>
    </dgm:pt>
    <dgm:pt modelId="{C5A9CA1C-C156-46A7-B1F0-9C0BADB279EC}" type="pres">
      <dgm:prSet presAssocID="{51D4F0CD-DE37-4248-B0D0-C725F654DC54}" presName="aNode" presStyleLbl="fgAcc1" presStyleIdx="4" presStyleCnt="5" custScaleX="189568" custScaleY="117465" custLinFactY="-100000" custLinFactNeighborX="154" custLinFactNeighborY="-114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5E0A4-54A3-43F9-AA2B-76CF706565BE}" type="pres">
      <dgm:prSet presAssocID="{51D4F0CD-DE37-4248-B0D0-C725F654DC54}" presName="aSpace" presStyleCnt="0"/>
      <dgm:spPr/>
    </dgm:pt>
  </dgm:ptLst>
  <dgm:cxnLst>
    <dgm:cxn modelId="{1B8EB08B-3880-4000-9CB8-576EA6FF543F}" srcId="{0C802744-33EF-4840-85A4-6D129F65FBFF}" destId="{1574EC0F-F5B5-4E3A-B4E6-3AF087B369DF}" srcOrd="2" destOrd="0" parTransId="{D48D32EC-7B46-4357-8925-D2C72270B100}" sibTransId="{2CFA8BD2-35C3-411B-871A-60059E6844AF}"/>
    <dgm:cxn modelId="{B4B09D1D-D102-4EEF-9C7D-9CF90DE977C5}" type="presOf" srcId="{1574EC0F-F5B5-4E3A-B4E6-3AF087B369DF}" destId="{571A9A89-B4F2-4276-A395-59E2C8217E60}" srcOrd="0" destOrd="0" presId="urn:microsoft.com/office/officeart/2005/8/layout/pyramid2"/>
    <dgm:cxn modelId="{6476C75F-4395-4754-A6A4-50236E71FD87}" type="presOf" srcId="{F91AFE1B-CA73-4DE5-888A-91B5DDD0013E}" destId="{FFCCC3B7-EA0C-4DD3-9AED-35800ACA34BD}" srcOrd="0" destOrd="0" presId="urn:microsoft.com/office/officeart/2005/8/layout/pyramid2"/>
    <dgm:cxn modelId="{44A2890D-29CF-4141-943F-C7B7C95DC1BB}" srcId="{0C802744-33EF-4840-85A4-6D129F65FBFF}" destId="{F91AFE1B-CA73-4DE5-888A-91B5DDD0013E}" srcOrd="3" destOrd="0" parTransId="{F23B1899-2B1A-4965-8A4F-251D6B821F52}" sibTransId="{1A1807B1-C2A6-42E9-B0C6-D0B503E9735F}"/>
    <dgm:cxn modelId="{01AFC3E5-CE2B-4B78-9AF9-78A9E094A96F}" type="presOf" srcId="{0C802744-33EF-4840-85A4-6D129F65FBFF}" destId="{C50FA44A-5C4F-48CE-A36F-E4CD7B3AE775}" srcOrd="0" destOrd="0" presId="urn:microsoft.com/office/officeart/2005/8/layout/pyramid2"/>
    <dgm:cxn modelId="{6E52161B-C3A2-421E-81CF-0A7A7D9538FE}" srcId="{0C802744-33EF-4840-85A4-6D129F65FBFF}" destId="{F9676A98-B958-4B9B-8459-FB97CBA507BF}" srcOrd="1" destOrd="0" parTransId="{FA5CE730-97AF-469E-B7C1-C63E90803CA9}" sibTransId="{AE5B5738-3FC3-47AF-98D1-240620A59E1C}"/>
    <dgm:cxn modelId="{4F1F44A2-F549-414C-AD62-D93EAEB53F6F}" type="presOf" srcId="{F9676A98-B958-4B9B-8459-FB97CBA507BF}" destId="{7B890E28-5839-49D1-8F9C-62A7B478E423}" srcOrd="0" destOrd="0" presId="urn:microsoft.com/office/officeart/2005/8/layout/pyramid2"/>
    <dgm:cxn modelId="{6A9F89DF-A9D1-440D-ABCF-29C399AEF8DC}" srcId="{0C802744-33EF-4840-85A4-6D129F65FBFF}" destId="{51D4F0CD-DE37-4248-B0D0-C725F654DC54}" srcOrd="4" destOrd="0" parTransId="{46F31C98-DA74-478F-BDEE-A728AC6A6E5F}" sibTransId="{BD7E390B-D2EC-466C-9FF3-B2C5DE23A56A}"/>
    <dgm:cxn modelId="{17ACCE77-1466-49E2-9441-3FE198227AFA}" srcId="{0C802744-33EF-4840-85A4-6D129F65FBFF}" destId="{4C071BF2-259E-4891-AA16-21C0F5A786EF}" srcOrd="0" destOrd="0" parTransId="{D06453B4-9380-415D-AC79-5018BEBC4D0F}" sibTransId="{20953B12-0AF6-416C-A1B6-C13E9D312B68}"/>
    <dgm:cxn modelId="{7239D3CA-0AF2-49C5-B63E-C6CA89EA1690}" type="presOf" srcId="{51D4F0CD-DE37-4248-B0D0-C725F654DC54}" destId="{C5A9CA1C-C156-46A7-B1F0-9C0BADB279EC}" srcOrd="0" destOrd="0" presId="urn:microsoft.com/office/officeart/2005/8/layout/pyramid2"/>
    <dgm:cxn modelId="{FB6F5D48-10A9-4E3F-9E50-6188ADD749A8}" type="presOf" srcId="{4C071BF2-259E-4891-AA16-21C0F5A786EF}" destId="{648CF8CB-B995-4FC1-B9D4-B8D428466676}" srcOrd="0" destOrd="0" presId="urn:microsoft.com/office/officeart/2005/8/layout/pyramid2"/>
    <dgm:cxn modelId="{182ECC5E-A8CD-4216-8229-A414FEAB2954}" type="presParOf" srcId="{C50FA44A-5C4F-48CE-A36F-E4CD7B3AE775}" destId="{DC743CF2-F1A0-4A85-8D76-95929FD35AE4}" srcOrd="0" destOrd="0" presId="urn:microsoft.com/office/officeart/2005/8/layout/pyramid2"/>
    <dgm:cxn modelId="{E449FD31-CB47-4DA7-ACC2-8959B76C78F7}" type="presParOf" srcId="{C50FA44A-5C4F-48CE-A36F-E4CD7B3AE775}" destId="{5225D3DD-F5DA-4AA0-B5DE-F3BF99E5E730}" srcOrd="1" destOrd="0" presId="urn:microsoft.com/office/officeart/2005/8/layout/pyramid2"/>
    <dgm:cxn modelId="{05950528-A1B9-47CA-ACE3-BD6B5AC9DAFC}" type="presParOf" srcId="{5225D3DD-F5DA-4AA0-B5DE-F3BF99E5E730}" destId="{648CF8CB-B995-4FC1-B9D4-B8D428466676}" srcOrd="0" destOrd="0" presId="urn:microsoft.com/office/officeart/2005/8/layout/pyramid2"/>
    <dgm:cxn modelId="{202A8A35-27D2-4CA5-9D65-01DC69FD5A23}" type="presParOf" srcId="{5225D3DD-F5DA-4AA0-B5DE-F3BF99E5E730}" destId="{0DDFB333-55CD-43D9-96C9-4CE3846D826C}" srcOrd="1" destOrd="0" presId="urn:microsoft.com/office/officeart/2005/8/layout/pyramid2"/>
    <dgm:cxn modelId="{312F4670-F414-4D3F-8178-27ED68B4A5C7}" type="presParOf" srcId="{5225D3DD-F5DA-4AA0-B5DE-F3BF99E5E730}" destId="{7B890E28-5839-49D1-8F9C-62A7B478E423}" srcOrd="2" destOrd="0" presId="urn:microsoft.com/office/officeart/2005/8/layout/pyramid2"/>
    <dgm:cxn modelId="{1850216E-DC65-4605-A6A7-9432907DF3D8}" type="presParOf" srcId="{5225D3DD-F5DA-4AA0-B5DE-F3BF99E5E730}" destId="{D5A0158D-1E8C-4648-9C44-DB4196BE89E0}" srcOrd="3" destOrd="0" presId="urn:microsoft.com/office/officeart/2005/8/layout/pyramid2"/>
    <dgm:cxn modelId="{C319346E-2A0E-4DBC-852D-8BB3C838F8CE}" type="presParOf" srcId="{5225D3DD-F5DA-4AA0-B5DE-F3BF99E5E730}" destId="{571A9A89-B4F2-4276-A395-59E2C8217E60}" srcOrd="4" destOrd="0" presId="urn:microsoft.com/office/officeart/2005/8/layout/pyramid2"/>
    <dgm:cxn modelId="{10B114E9-7C2D-4EF4-8AA7-87BE975199B0}" type="presParOf" srcId="{5225D3DD-F5DA-4AA0-B5DE-F3BF99E5E730}" destId="{A03798EB-FA2A-42A0-AE8D-296FB0D6EB9B}" srcOrd="5" destOrd="0" presId="urn:microsoft.com/office/officeart/2005/8/layout/pyramid2"/>
    <dgm:cxn modelId="{E4E905A8-1B38-4906-9702-81C62AB07735}" type="presParOf" srcId="{5225D3DD-F5DA-4AA0-B5DE-F3BF99E5E730}" destId="{FFCCC3B7-EA0C-4DD3-9AED-35800ACA34BD}" srcOrd="6" destOrd="0" presId="urn:microsoft.com/office/officeart/2005/8/layout/pyramid2"/>
    <dgm:cxn modelId="{9D2241A5-D5D8-4A3C-A02F-3DDC68F81AE1}" type="presParOf" srcId="{5225D3DD-F5DA-4AA0-B5DE-F3BF99E5E730}" destId="{8E9356A6-9F0F-4238-B028-69CE3EC86866}" srcOrd="7" destOrd="0" presId="urn:microsoft.com/office/officeart/2005/8/layout/pyramid2"/>
    <dgm:cxn modelId="{FBBE8B5D-30D5-4B5A-9D94-379E37185BB9}" type="presParOf" srcId="{5225D3DD-F5DA-4AA0-B5DE-F3BF99E5E730}" destId="{C5A9CA1C-C156-46A7-B1F0-9C0BADB279EC}" srcOrd="8" destOrd="0" presId="urn:microsoft.com/office/officeart/2005/8/layout/pyramid2"/>
    <dgm:cxn modelId="{7CF961C6-B359-4DA4-99A1-A1209F5957EF}" type="presParOf" srcId="{5225D3DD-F5DA-4AA0-B5DE-F3BF99E5E730}" destId="{47F5E0A4-54A3-43F9-AA2B-76CF706565BE}" srcOrd="9" destOrd="0" presId="urn:microsoft.com/office/officeart/2005/8/layout/pyramid2"/>
  </dgm:cxnLst>
  <dgm:bg/>
  <dgm:whole>
    <a:ln>
      <a:solidFill>
        <a:schemeClr val="accent2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2B04A4-EF97-4049-8B55-C1A61317675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1FB316-4C08-4025-9F87-710BB7765252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амортизированной стоимости замещения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B7679F-951B-45C4-A4AA-B5B6B0F9719E}" type="parTrans" cxnId="{A65C7EAE-C6C8-4BFE-AE07-877838F908B5}">
      <dgm:prSet/>
      <dgm:spPr/>
      <dgm:t>
        <a:bodyPr/>
        <a:lstStyle/>
        <a:p>
          <a:endParaRPr lang="ru-RU"/>
        </a:p>
      </dgm:t>
    </dgm:pt>
    <dgm:pt modelId="{CBDB5C7C-9EF7-4D75-AE70-AC17727A0686}" type="sibTrans" cxnId="{A65C7EAE-C6C8-4BFE-AE07-877838F908B5}">
      <dgm:prSet/>
      <dgm:spPr/>
      <dgm:t>
        <a:bodyPr/>
        <a:lstStyle/>
        <a:p>
          <a:endParaRPr lang="ru-RU"/>
        </a:p>
      </dgm:t>
    </dgm:pt>
    <dgm:pt modelId="{D26E4D7E-48E1-482A-9580-D00084D7ECDD}">
      <dgm:prSet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На основании данных о недавних сделках с аналогичными или схожими активами (обязательствами), совершенных без отсрочки платежа. На основании текущих рыночных цен.</a:t>
          </a:r>
          <a:endParaRPr lang="ru-RU" sz="1400" dirty="0"/>
        </a:p>
      </dgm:t>
    </dgm:pt>
    <dgm:pt modelId="{698FB804-6C25-47F2-9AF2-F2E77DF52DF9}" type="parTrans" cxnId="{87101634-942F-4D65-A19E-45A6FA42CAAB}">
      <dgm:prSet/>
      <dgm:spPr/>
      <dgm:t>
        <a:bodyPr/>
        <a:lstStyle/>
        <a:p>
          <a:endParaRPr lang="ru-RU"/>
        </a:p>
      </dgm:t>
    </dgm:pt>
    <dgm:pt modelId="{560EA389-F832-463C-85A0-946E72B91189}" type="sibTrans" cxnId="{87101634-942F-4D65-A19E-45A6FA42CAAB}">
      <dgm:prSet/>
      <dgm:spPr/>
      <dgm:t>
        <a:bodyPr/>
        <a:lstStyle/>
        <a:p>
          <a:endParaRPr lang="ru-RU"/>
        </a:p>
      </dgm:t>
    </dgm:pt>
    <dgm:pt modelId="{3A8BD713-3257-4BE5-93B7-57AAE3BF5E02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Методом рыночных цен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3266AD-CD26-48C5-8494-2463D12EF80B}" type="sibTrans" cxnId="{C6B29132-DEA5-43F5-8F57-6EF52B7F1418}">
      <dgm:prSet/>
      <dgm:spPr/>
      <dgm:t>
        <a:bodyPr/>
        <a:lstStyle/>
        <a:p>
          <a:endParaRPr lang="ru-RU"/>
        </a:p>
      </dgm:t>
    </dgm:pt>
    <dgm:pt modelId="{FE87A720-4E31-4934-979A-4226F1AA721A}" type="parTrans" cxnId="{C6B29132-DEA5-43F5-8F57-6EF52B7F1418}">
      <dgm:prSet/>
      <dgm:spPr/>
      <dgm:t>
        <a:bodyPr/>
        <a:lstStyle/>
        <a:p>
          <a:endParaRPr lang="ru-RU"/>
        </a:p>
      </dgm:t>
    </dgm:pt>
    <dgm:pt modelId="{D57AA7E2-3C30-4479-8D12-F6350D9F8867}">
      <dgm:prSet custT="1"/>
      <dgm:spPr/>
      <dgm:t>
        <a:bodyPr/>
        <a:lstStyle/>
        <a:p>
          <a:pPr algn="ctr"/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Сумма накопленной амортизации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06F6463-35B3-4D72-83E2-69D0F5C8982E}" type="parTrans" cxnId="{72BB71B6-62B7-45BC-A6BC-497ED8A00529}">
      <dgm:prSet/>
      <dgm:spPr/>
      <dgm:t>
        <a:bodyPr/>
        <a:lstStyle/>
        <a:p>
          <a:endParaRPr lang="ru-RU"/>
        </a:p>
      </dgm:t>
    </dgm:pt>
    <dgm:pt modelId="{E973F7B2-F1E5-48EC-8C3D-2E5A8715CF21}" type="sibTrans" cxnId="{72BB71B6-62B7-45BC-A6BC-497ED8A00529}">
      <dgm:prSet/>
      <dgm:spPr/>
      <dgm:t>
        <a:bodyPr/>
        <a:lstStyle/>
        <a:p>
          <a:endParaRPr lang="ru-RU"/>
        </a:p>
      </dgm:t>
    </dgm:pt>
    <dgm:pt modelId="{0BA6D4CA-9EE2-4F3A-80F4-F9F4815CCE51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7BE338E9-7EDC-4564-A7A3-8728F25F5EBB}" type="parTrans" cxnId="{BB8CD97A-CF17-42E4-A691-C19AC368FE5A}">
      <dgm:prSet/>
      <dgm:spPr/>
      <dgm:t>
        <a:bodyPr/>
        <a:lstStyle/>
        <a:p>
          <a:endParaRPr lang="ru-RU"/>
        </a:p>
      </dgm:t>
    </dgm:pt>
    <dgm:pt modelId="{3A2FAB02-176F-482B-9139-CA21C1F13142}" type="sibTrans" cxnId="{BB8CD97A-CF17-42E4-A691-C19AC368FE5A}">
      <dgm:prSet/>
      <dgm:spPr/>
      <dgm:t>
        <a:bodyPr/>
        <a:lstStyle/>
        <a:p>
          <a:endParaRPr lang="ru-RU"/>
        </a:p>
      </dgm:t>
    </dgm:pt>
    <dgm:pt modelId="{70F6FABB-0EFE-478D-9FDF-6381DEFCDD63}" type="pres">
      <dgm:prSet presAssocID="{6C2B04A4-EF97-4049-8B55-C1A61317675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21E6752-5AF1-48BD-A077-B9B0EEADCD23}" type="pres">
      <dgm:prSet presAssocID="{3A8BD713-3257-4BE5-93B7-57AAE3BF5E02}" presName="linNode" presStyleCnt="0"/>
      <dgm:spPr/>
      <dgm:t>
        <a:bodyPr/>
        <a:lstStyle/>
        <a:p>
          <a:endParaRPr lang="ru-RU"/>
        </a:p>
      </dgm:t>
    </dgm:pt>
    <dgm:pt modelId="{BC9ABF34-5C61-442A-BB76-568DAA9C9B19}" type="pres">
      <dgm:prSet presAssocID="{3A8BD713-3257-4BE5-93B7-57AAE3BF5E02}" presName="parentShp" presStyleLbl="node1" presStyleIdx="0" presStyleCnt="2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86DA6370-33A4-454D-B991-13E66A16A96F}" type="pres">
      <dgm:prSet presAssocID="{3A8BD713-3257-4BE5-93B7-57AAE3BF5E02}" presName="childShp" presStyleLbl="bgAccFollowNode1" presStyleIdx="0" presStyleCnt="2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BE3D714-9A46-404F-80D8-AB8D3416CC85}" type="pres">
      <dgm:prSet presAssocID="{0F3266AD-CD26-48C5-8494-2463D12EF80B}" presName="spacing" presStyleCnt="0"/>
      <dgm:spPr/>
      <dgm:t>
        <a:bodyPr/>
        <a:lstStyle/>
        <a:p>
          <a:endParaRPr lang="ru-RU"/>
        </a:p>
      </dgm:t>
    </dgm:pt>
    <dgm:pt modelId="{B363EF2E-EB51-4CFC-9F7C-E84347714A22}" type="pres">
      <dgm:prSet presAssocID="{9A1FB316-4C08-4025-9F87-710BB7765252}" presName="linNode" presStyleCnt="0"/>
      <dgm:spPr/>
      <dgm:t>
        <a:bodyPr/>
        <a:lstStyle/>
        <a:p>
          <a:endParaRPr lang="ru-RU"/>
        </a:p>
      </dgm:t>
    </dgm:pt>
    <dgm:pt modelId="{923F62A9-D093-419E-A93F-8A9F284B5455}" type="pres">
      <dgm:prSet presAssocID="{9A1FB316-4C08-4025-9F87-710BB7765252}" presName="parentShp" presStyleLbl="node1" presStyleIdx="1" presStyleCnt="2" custScaleX="100001" custScaleY="97992" custLinFactNeighborX="-33237" custLinFactNeighborY="-12125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B27162B2-F608-4964-8C45-944C08D56CDB}" type="pres">
      <dgm:prSet presAssocID="{9A1FB316-4C08-4025-9F87-710BB7765252}" presName="childShp" presStyleLbl="bgAccFollowNode1" presStyleIdx="1" presStyleCnt="2" custFlipHor="1" custScaleX="36728" custScaleY="94187" custLinFactNeighborX="35136" custLinFactNeighborY="1611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A65C7EAE-C6C8-4BFE-AE07-877838F908B5}" srcId="{6C2B04A4-EF97-4049-8B55-C1A61317675E}" destId="{9A1FB316-4C08-4025-9F87-710BB7765252}" srcOrd="1" destOrd="0" parTransId="{36B7679F-951B-45C4-A4AA-B5B6B0F9719E}" sibTransId="{CBDB5C7C-9EF7-4D75-AE70-AC17727A0686}"/>
    <dgm:cxn modelId="{0F97C8F1-9A00-4552-9D8D-62F7D36A74B5}" type="presOf" srcId="{D57AA7E2-3C30-4479-8D12-F6350D9F8867}" destId="{B27162B2-F608-4964-8C45-944C08D56CDB}" srcOrd="0" destOrd="1" presId="urn:microsoft.com/office/officeart/2005/8/layout/vList6"/>
    <dgm:cxn modelId="{715E4A5D-E224-4446-B3B3-181293AF0403}" type="presOf" srcId="{D26E4D7E-48E1-482A-9580-D00084D7ECDD}" destId="{86DA6370-33A4-454D-B991-13E66A16A96F}" srcOrd="0" destOrd="0" presId="urn:microsoft.com/office/officeart/2005/8/layout/vList6"/>
    <dgm:cxn modelId="{08DA5EB3-F19E-4F2A-B203-1EFFF9859811}" type="presOf" srcId="{3A8BD713-3257-4BE5-93B7-57AAE3BF5E02}" destId="{BC9ABF34-5C61-442A-BB76-568DAA9C9B19}" srcOrd="0" destOrd="0" presId="urn:microsoft.com/office/officeart/2005/8/layout/vList6"/>
    <dgm:cxn modelId="{BB8CD97A-CF17-42E4-A691-C19AC368FE5A}" srcId="{9A1FB316-4C08-4025-9F87-710BB7765252}" destId="{0BA6D4CA-9EE2-4F3A-80F4-F9F4815CCE51}" srcOrd="0" destOrd="0" parTransId="{7BE338E9-7EDC-4564-A7A3-8728F25F5EBB}" sibTransId="{3A2FAB02-176F-482B-9139-CA21C1F13142}"/>
    <dgm:cxn modelId="{7B2A352E-077B-4E38-B9CB-0964690EA81E}" type="presOf" srcId="{0BA6D4CA-9EE2-4F3A-80F4-F9F4815CCE51}" destId="{B27162B2-F608-4964-8C45-944C08D56CDB}" srcOrd="0" destOrd="0" presId="urn:microsoft.com/office/officeart/2005/8/layout/vList6"/>
    <dgm:cxn modelId="{50B64A07-BF38-48CD-B859-403D933EA535}" type="presOf" srcId="{6C2B04A4-EF97-4049-8B55-C1A61317675E}" destId="{70F6FABB-0EFE-478D-9FDF-6381DEFCDD63}" srcOrd="0" destOrd="0" presId="urn:microsoft.com/office/officeart/2005/8/layout/vList6"/>
    <dgm:cxn modelId="{5E9339A9-69DB-4772-826A-B52691D3B479}" type="presOf" srcId="{9A1FB316-4C08-4025-9F87-710BB7765252}" destId="{923F62A9-D093-419E-A93F-8A9F284B5455}" srcOrd="0" destOrd="0" presId="urn:microsoft.com/office/officeart/2005/8/layout/vList6"/>
    <dgm:cxn modelId="{72BB71B6-62B7-45BC-A6BC-497ED8A00529}" srcId="{9A1FB316-4C08-4025-9F87-710BB7765252}" destId="{D57AA7E2-3C30-4479-8D12-F6350D9F8867}" srcOrd="1" destOrd="0" parTransId="{206F6463-35B3-4D72-83E2-69D0F5C8982E}" sibTransId="{E973F7B2-F1E5-48EC-8C3D-2E5A8715CF21}"/>
    <dgm:cxn modelId="{C6B29132-DEA5-43F5-8F57-6EF52B7F1418}" srcId="{6C2B04A4-EF97-4049-8B55-C1A61317675E}" destId="{3A8BD713-3257-4BE5-93B7-57AAE3BF5E02}" srcOrd="0" destOrd="0" parTransId="{FE87A720-4E31-4934-979A-4226F1AA721A}" sibTransId="{0F3266AD-CD26-48C5-8494-2463D12EF80B}"/>
    <dgm:cxn modelId="{87101634-942F-4D65-A19E-45A6FA42CAAB}" srcId="{3A8BD713-3257-4BE5-93B7-57AAE3BF5E02}" destId="{D26E4D7E-48E1-482A-9580-D00084D7ECDD}" srcOrd="0" destOrd="0" parTransId="{698FB804-6C25-47F2-9AF2-F2E77DF52DF9}" sibTransId="{560EA389-F832-463C-85A0-946E72B91189}"/>
    <dgm:cxn modelId="{7CF1D727-B66A-42D0-A488-FA819B1B8637}" type="presParOf" srcId="{70F6FABB-0EFE-478D-9FDF-6381DEFCDD63}" destId="{C21E6752-5AF1-48BD-A077-B9B0EEADCD23}" srcOrd="0" destOrd="0" presId="urn:microsoft.com/office/officeart/2005/8/layout/vList6"/>
    <dgm:cxn modelId="{8AD0CAE0-774C-4EEA-8A5E-2FCE17105D3B}" type="presParOf" srcId="{C21E6752-5AF1-48BD-A077-B9B0EEADCD23}" destId="{BC9ABF34-5C61-442A-BB76-568DAA9C9B19}" srcOrd="0" destOrd="0" presId="urn:microsoft.com/office/officeart/2005/8/layout/vList6"/>
    <dgm:cxn modelId="{2A5A0B34-EA04-499F-8280-0500CA21AAA1}" type="presParOf" srcId="{C21E6752-5AF1-48BD-A077-B9B0EEADCD23}" destId="{86DA6370-33A4-454D-B991-13E66A16A96F}" srcOrd="1" destOrd="0" presId="urn:microsoft.com/office/officeart/2005/8/layout/vList6"/>
    <dgm:cxn modelId="{EF71A9E6-6F5B-4BA0-880B-4F3C97452CA2}" type="presParOf" srcId="{70F6FABB-0EFE-478D-9FDF-6381DEFCDD63}" destId="{5BE3D714-9A46-404F-80D8-AB8D3416CC85}" srcOrd="1" destOrd="0" presId="urn:microsoft.com/office/officeart/2005/8/layout/vList6"/>
    <dgm:cxn modelId="{AF5F8400-A84E-427D-8299-65C9B8913F77}" type="presParOf" srcId="{70F6FABB-0EFE-478D-9FDF-6381DEFCDD63}" destId="{B363EF2E-EB51-4CFC-9F7C-E84347714A22}" srcOrd="2" destOrd="0" presId="urn:microsoft.com/office/officeart/2005/8/layout/vList6"/>
    <dgm:cxn modelId="{121C9FD8-69FC-42E8-A4B6-225437E9592B}" type="presParOf" srcId="{B363EF2E-EB51-4CFC-9F7C-E84347714A22}" destId="{923F62A9-D093-419E-A93F-8A9F284B5455}" srcOrd="0" destOrd="0" presId="urn:microsoft.com/office/officeart/2005/8/layout/vList6"/>
    <dgm:cxn modelId="{4E5EC55B-717B-4F44-91B4-E77CEF81F665}" type="presParOf" srcId="{B363EF2E-EB51-4CFC-9F7C-E84347714A22}" destId="{B27162B2-F608-4964-8C45-944C08D56CD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43CF2-F1A0-4A85-8D76-95929FD35AE4}">
      <dsp:nvSpPr>
        <dsp:cNvPr id="0" name=""/>
        <dsp:cNvSpPr/>
      </dsp:nvSpPr>
      <dsp:spPr>
        <a:xfrm>
          <a:off x="599297" y="0"/>
          <a:ext cx="4525962" cy="4525962"/>
        </a:xfrm>
        <a:prstGeom prst="triangl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CF8CB-B995-4FC1-B9D4-B8D428466676}">
      <dsp:nvSpPr>
        <dsp:cNvPr id="0" name=""/>
        <dsp:cNvSpPr/>
      </dsp:nvSpPr>
      <dsp:spPr>
        <a:xfrm>
          <a:off x="403905" y="454953"/>
          <a:ext cx="7878989" cy="587844"/>
        </a:xfrm>
        <a:prstGeom prst="round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itchFamily="18" charset="0"/>
              <a:cs typeface="Times New Roman" pitchFamily="18" charset="0"/>
            </a:rPr>
            <a:t>Методы и принципы ведения бухгалтерского учета</a:t>
          </a:r>
          <a:endParaRPr lang="ru-RU" sz="2500" kern="1200" dirty="0"/>
        </a:p>
      </dsp:txBody>
      <dsp:txXfrm>
        <a:off x="432601" y="483649"/>
        <a:ext cx="7821597" cy="530452"/>
      </dsp:txXfrm>
    </dsp:sp>
    <dsp:sp modelId="{7B890E28-5839-49D1-8F9C-62A7B478E423}">
      <dsp:nvSpPr>
        <dsp:cNvPr id="0" name=""/>
        <dsp:cNvSpPr/>
      </dsp:nvSpPr>
      <dsp:spPr>
        <a:xfrm>
          <a:off x="1555296" y="1186402"/>
          <a:ext cx="5567793" cy="587844"/>
        </a:xfrm>
        <a:prstGeom prst="round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38100" cap="flat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начисления 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83992" y="1215098"/>
        <a:ext cx="5510401" cy="530452"/>
      </dsp:txXfrm>
    </dsp:sp>
    <dsp:sp modelId="{571A9A89-B4F2-4276-A395-59E2C8217E60}">
      <dsp:nvSpPr>
        <dsp:cNvPr id="0" name=""/>
        <dsp:cNvSpPr/>
      </dsp:nvSpPr>
      <dsp:spPr>
        <a:xfrm>
          <a:off x="1484132" y="1942258"/>
          <a:ext cx="5573441" cy="587844"/>
        </a:xfrm>
        <a:prstGeom prst="round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двойной записи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12828" y="1970954"/>
        <a:ext cx="5516049" cy="530452"/>
      </dsp:txXfrm>
    </dsp:sp>
    <dsp:sp modelId="{FFCCC3B7-EA0C-4DD3-9AED-35800ACA34BD}">
      <dsp:nvSpPr>
        <dsp:cNvPr id="0" name=""/>
        <dsp:cNvSpPr/>
      </dsp:nvSpPr>
      <dsp:spPr>
        <a:xfrm>
          <a:off x="1492561" y="3512115"/>
          <a:ext cx="5709915" cy="794607"/>
        </a:xfrm>
        <a:prstGeom prst="round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Допущение временной определенности фактов хозяйственной жизни 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31351" y="3550905"/>
        <a:ext cx="5632335" cy="717027"/>
      </dsp:txXfrm>
    </dsp:sp>
    <dsp:sp modelId="{C5A9CA1C-C156-46A7-B1F0-9C0BADB279EC}">
      <dsp:nvSpPr>
        <dsp:cNvPr id="0" name=""/>
        <dsp:cNvSpPr/>
      </dsp:nvSpPr>
      <dsp:spPr>
        <a:xfrm>
          <a:off x="1559503" y="2635127"/>
          <a:ext cx="5576854" cy="690511"/>
        </a:xfrm>
        <a:prstGeom prst="round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Принцип равномерности признания доходов и расходов 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93211" y="2668835"/>
        <a:ext cx="5509438" cy="6230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DA6370-33A4-454D-B991-13E66A16A96F}">
      <dsp:nvSpPr>
        <dsp:cNvPr id="0" name=""/>
        <dsp:cNvSpPr/>
      </dsp:nvSpPr>
      <dsp:spPr>
        <a:xfrm>
          <a:off x="2973480" y="805"/>
          <a:ext cx="4460221" cy="11670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На основании данных о недавних сделках с аналогичными или схожими активами (обязательствами), совершенных без отсрочки платежа. На основании текущих рыночных цен.</a:t>
          </a:r>
          <a:endParaRPr lang="ru-RU" sz="1400" kern="1200" dirty="0"/>
        </a:p>
      </dsp:txBody>
      <dsp:txXfrm>
        <a:off x="2973480" y="805"/>
        <a:ext cx="4460221" cy="1167006"/>
      </dsp:txXfrm>
    </dsp:sp>
    <dsp:sp modelId="{BC9ABF34-5C61-442A-BB76-568DAA9C9B19}">
      <dsp:nvSpPr>
        <dsp:cNvPr id="0" name=""/>
        <dsp:cNvSpPr/>
      </dsp:nvSpPr>
      <dsp:spPr>
        <a:xfrm>
          <a:off x="0" y="805"/>
          <a:ext cx="2973480" cy="1167006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Методом рыночных цен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92557"/>
        <a:ext cx="2681729" cy="583503"/>
      </dsp:txXfrm>
    </dsp:sp>
    <dsp:sp modelId="{B27162B2-F608-4964-8C45-944C08D56CDB}">
      <dsp:nvSpPr>
        <dsp:cNvPr id="0" name=""/>
        <dsp:cNvSpPr/>
      </dsp:nvSpPr>
      <dsp:spPr>
        <a:xfrm flipH="1">
          <a:off x="5429293" y="1329723"/>
          <a:ext cx="1638150" cy="1099168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Сумма накопленной амортизации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429293" y="1329723"/>
        <a:ext cx="1638150" cy="1099168"/>
      </dsp:txXfrm>
    </dsp:sp>
    <dsp:sp modelId="{923F62A9-D093-419E-A93F-8A9F284B5455}">
      <dsp:nvSpPr>
        <dsp:cNvPr id="0" name=""/>
        <dsp:cNvSpPr/>
      </dsp:nvSpPr>
      <dsp:spPr>
        <a:xfrm>
          <a:off x="0" y="1143013"/>
          <a:ext cx="2973510" cy="1143573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Метод амортизированной стоимости замещения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428906"/>
        <a:ext cx="2687617" cy="571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89515"/>
            <a:ext cx="548640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Всего 29 ФСБУ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Доходы, расходы, финансовый результат . 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Понятия впервые закреплены на нормативном уровне для целей учета.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739775"/>
            <a:ext cx="4938712" cy="3703638"/>
          </a:xfrm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37</a:t>
            </a:fld>
            <a:endParaRPr lang="ru-RU" altLang="ru-RU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75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consultantplus://offline/ref=DE9C96E35920C71B395E57379722FFCD8F7F9129263FD2EAB59131835Ex6H5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9B7AC512585550C7B80881D80808D817A2A5BC1AB821D65742AF8B00BCm4o3B" TargetMode="External"/><Relationship Id="rId5" Type="http://schemas.openxmlformats.org/officeDocument/2006/relationships/hyperlink" Target="consultantplus://offline/ref=F6C9DF8009C582EC3A881D4D284BD3708824B37627C3FE87A559A30396KEm7B" TargetMode="External"/><Relationship Id="rId4" Type="http://schemas.openxmlformats.org/officeDocument/2006/relationships/hyperlink" Target="consultantplus://offline/ref=8C2FD5BDCD52B657711D6AEABCBB7BF3D4AA226AD716B56B4AC837E06Ff8gCB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6C9DF8009C582EC3A881D4D284BD3708824B37627C3FE87A559A30396KEm7B" TargetMode="External"/><Relationship Id="rId2" Type="http://schemas.openxmlformats.org/officeDocument/2006/relationships/hyperlink" Target="consultantplus://offline/ref=8C2FD5BDCD52B657711D6AEABCBB7BF3D4AA226AD716B56B4AC837E06Ff8gCB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DE9C96E35920C71B395E57379722FFCD8F7F9129263FD2EAB59131835Ex6H5D" TargetMode="External"/><Relationship Id="rId4" Type="http://schemas.openxmlformats.org/officeDocument/2006/relationships/hyperlink" Target="consultantplus://offline/ref=9B7AC512585550C7B80881D80808D817A2A5BC1AB821D65742AF8B00BCm4o3B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1285859"/>
          <a:ext cx="7500990" cy="5267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74"/>
                <a:gridCol w="2286016"/>
              </a:tblGrid>
              <a:tr h="813037">
                <a:tc>
                  <a:txBody>
                    <a:bodyPr/>
                    <a:lstStyle/>
                    <a:p>
                      <a:pPr algn="ctr"/>
                      <a:r>
                        <a:rPr kumimoji="0" lang="ru-RU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Нормативный документ </a:t>
                      </a:r>
                      <a:endParaRPr lang="ru-RU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Сфера применения </a:t>
                      </a:r>
                      <a:endParaRPr lang="ru-RU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66314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Приказ Минфина России от 01.12.2010 N 157н "Об утверждении Единого плана счетов бухгалтерского учета для органов государственной власти (государственных органов), </a:t>
                      </a:r>
                      <a:r>
                        <a:rPr kumimoji="0" lang="ru-RU" sz="1200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органов</a:t>
                      </a: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местного самоуправления, органов управления государственными внебюджетными фондами, государственных академий наук, государственных (муниципальных) учреждений и Инструкции по его применению"</a:t>
                      </a: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Организации госсектора</a:t>
                      </a:r>
                    </a:p>
                    <a:p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Минфина России от 06.12.2010 N 162н "Об утверждении Плана счетов бюджетного учета и Инструкции по его применению"</a:t>
                      </a:r>
                    </a:p>
                    <a:p>
                      <a:pPr algn="just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Казенные учреждения</a:t>
                      </a:r>
                    </a:p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just"/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Минфина России от 16.12.2010 N 174н "Об утверждении Плана счетов бухгалтерского учета бюджетных учреждений и Инструкции по его применению"	</a:t>
                      </a:r>
                    </a:p>
                    <a:p>
                      <a:pPr algn="just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Бюджетные учреждения</a:t>
                      </a:r>
                    </a:p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287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Минфина России от 23.12.2010 N 183н "Об утверждении Плана счетов бухгалтерского учета автономных учреждений и Инструкции по его применению"</a:t>
                      </a:r>
                    </a:p>
                    <a:p>
                      <a:pPr algn="just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Автономные учреждения</a:t>
                      </a:r>
                    </a:p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Нормативное правовое регулирование ведения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бюджетного(бухгалтерского )учета, составления и представления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бюджетной (бухгалтерской (финансовой)) отчетности организаций госсектора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4485" y="1554163"/>
            <a:ext cx="588743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1806" y="403412"/>
            <a:ext cx="7889300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sz="18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27702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ru-RU" sz="1412" b="1" dirty="0">
                <a:solidFill>
                  <a:prstClr val="black"/>
                </a:solidFill>
                <a:latin typeface="Times New Roman"/>
                <a:cs typeface="Times New Roman"/>
              </a:rPr>
              <a:t>Приказ Минфина России от 31.12.2016 N 256н </a:t>
            </a:r>
            <a:r>
              <a:rPr lang="ru-RU" sz="1412" dirty="0">
                <a:solidFill>
                  <a:prstClr val="black"/>
                </a:solidFill>
                <a:latin typeface="Times New Roman"/>
                <a:cs typeface="Times New Roman"/>
              </a:rPr>
              <a:t>"Об утверждении федерального стандарта бухгалтерского учета для организаций государственного сектора «Концептуальные основы бухгалтерского учета и отчетности организаций государственного сектора»"</a:t>
            </a: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ru-RU" sz="1412" b="1" dirty="0">
                <a:solidFill>
                  <a:prstClr val="black"/>
                </a:solidFill>
                <a:latin typeface="Times New Roman"/>
                <a:cs typeface="Times New Roman"/>
              </a:rPr>
              <a:t>Опубликован: 03.05.2017  ////    Вступил в силу – 13.05.2017 </a:t>
            </a:r>
            <a:endParaRPr lang="ru-RU" sz="1412" b="1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en-US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14414" y="2714620"/>
            <a:ext cx="6594792" cy="3000396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6867"/>
            <a:endParaRPr lang="ru-RU" sz="1588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2857497"/>
            <a:ext cx="628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Применяется при ведении бюджетного учета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бухгалтерского учета государственных (муниципальных) бюджетных и автономных учреждений </a:t>
            </a: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 1 января 2018 года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</a:p>
          <a:p>
            <a:pPr algn="just"/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При составлении 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бюджетной </a:t>
            </a: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отчетности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, бухгалтерской (финансовой) отчетности государственных (муниципальных) бюджетных и автономных учреждений </a:t>
            </a: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начиная с отчетности 2018 года.</a:t>
            </a:r>
          </a:p>
        </p:txBody>
      </p:sp>
    </p:spTree>
    <p:extLst>
      <p:ext uri="{BB962C8B-B14F-4D97-AF65-F5344CB8AC3E}">
        <p14:creationId xmlns:p14="http://schemas.microsoft.com/office/powerpoint/2010/main" val="4679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643050"/>
            <a:ext cx="8215370" cy="43577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u="sng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ФСБУ базовый документ, который определяет:</a:t>
            </a:r>
          </a:p>
          <a:p>
            <a:pPr marL="342900" indent="-342900" algn="just">
              <a:buAutoNum type="arabicPeriod"/>
            </a:pP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основные правила (способы) ведения 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бухгалтерского учета субъектами бухгалтерского учета;</a:t>
            </a:r>
          </a:p>
          <a:p>
            <a:pPr marL="342900" indent="-342900" algn="just">
              <a:buAutoNum type="arabicPeriod"/>
            </a:pP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объекты бухгалтерского учета, </a:t>
            </a: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общие правила признания 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(прекращения признания) их в бухгалтерском учете;</a:t>
            </a:r>
          </a:p>
          <a:p>
            <a:pPr marL="342900" indent="-342900" algn="just">
              <a:buAutoNum type="arabicPeriod"/>
            </a:pP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оценку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(денежное измерение), а также </a:t>
            </a:r>
            <a:r>
              <a:rPr lang="ru-RU" sz="1600" b="1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методы оценки </a:t>
            </a: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(денежного измерения) объектов бухгалтерского учета;</a:t>
            </a:r>
          </a:p>
          <a:p>
            <a:pPr marL="342900" indent="-342900" algn="just">
              <a:buAutoNum type="arabicPeriod"/>
            </a:pP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общие требования к порядку формирования информации, раскрываемой в бухгалтерской (финансовой) отчетности, и ее качественные характеристики, основные принципы (допущения) подготовки бухгалтерской (финансовой) отчетности субъектами бухгалтерской (финансовой) отчетности;</a:t>
            </a:r>
          </a:p>
          <a:p>
            <a:pPr marL="342900" indent="-342900" algn="just">
              <a:buAutoNum type="arabicPeriod"/>
            </a:pPr>
            <a:r>
              <a:rPr lang="ru-RU" sz="1600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Основные требования к инвентаризации активов и обязательств, осуществляемой </a:t>
            </a:r>
            <a:r>
              <a:rPr lang="ru-RU" sz="1600" b="1" u="sng" cap="all" dirty="0" smtClean="0">
                <a:solidFill>
                  <a:srgbClr val="00000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 целях обеспечения достоверности данных бухгалтерского учета, бухгалтерской (финансовой) отчетности.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2000" dirty="0"/>
          </a:p>
        </p:txBody>
      </p:sp>
      <p:graphicFrame>
        <p:nvGraphicFramePr>
          <p:cNvPr id="24" name="Содержимое 23"/>
          <p:cNvGraphicFramePr>
            <a:graphicFrameLocks noGrp="1"/>
          </p:cNvGraphicFramePr>
          <p:nvPr>
            <p:ph idx="1"/>
          </p:nvPr>
        </p:nvGraphicFramePr>
        <p:xfrm>
          <a:off x="304800" y="1500174"/>
          <a:ext cx="8339166" cy="4610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9812"/>
                <a:gridCol w="5929354"/>
              </a:tblGrid>
              <a:tr h="16840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Субъекты учета</a:t>
                      </a:r>
                      <a:endParaRPr lang="ru-RU" sz="18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Учреждения;</a:t>
                      </a: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Финансовые органы;</a:t>
                      </a: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Органы, осуществляющие кассовое обслуживание.</a:t>
                      </a:r>
                      <a:endParaRPr lang="ru-RU" sz="18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3281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Субъекты индивидуальной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Бухгалтерской (финансовой )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Отчетности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Учреждения;</a:t>
                      </a: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Финансовые органы;</a:t>
                      </a:r>
                    </a:p>
                    <a:p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Органы, осуществляющие кассовое обслуживание.</a:t>
                      </a:r>
                    </a:p>
                    <a:p>
                      <a:pPr algn="just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8454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Субъекты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консолидированной </a:t>
                      </a:r>
                    </a:p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отчетности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Организации госсектора, осуществляющие  бюджетные полномочия;</a:t>
                      </a:r>
                    </a:p>
                    <a:p>
                      <a:pPr algn="just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 Организации госсектора, осуществляющие полномочия учредителя.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8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18858" y="884796"/>
            <a:ext cx="7467265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32" y="4249050"/>
            <a:ext cx="5122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910" y="2643182"/>
            <a:ext cx="3252502" cy="37147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06867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</a:t>
            </a:r>
          </a:p>
          <a:p>
            <a:pPr algn="just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предназначена для представления ее в соответствии с законодательством Российской Федерации в органы государственного (муниципального) финансового контроля,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налоговые органы, финансовые органы, государственные (муниципальные) органы для целей управления учреждением и иных аналогичных целей.</a:t>
            </a:r>
          </a:p>
          <a:p>
            <a:pPr algn="just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Индивидуальная бухгалтерская (финансовая) отчетность подлежит публикации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части раскрываемых показателей бухгалтерской (финансовой) отчетности и пояснений к ним, публикация которых является обязательной в соответствии с законодательством Российской Федерации.</a:t>
            </a:r>
          </a:p>
          <a:p>
            <a:pPr algn="ctr" defTabSz="806867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0" y="2643182"/>
            <a:ext cx="3279861" cy="37147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806867"/>
            <a:r>
              <a:rPr lang="ru-RU" sz="247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Консолидированная</a:t>
            </a:r>
            <a:r>
              <a:rPr lang="ru-RU" sz="2800" dirty="0" smtClean="0"/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отчетность формируется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посредством обобщения и представления информации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финансовом положении и финансовом результате деятельности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субъектов отчетности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определенной исходя из подведомственности (подконтрольности) субъектов отчетности, принадлежности субъектов отчетности к одному публично-правовому образованию, к группе публично-правовых образований.</a:t>
            </a:r>
          </a:p>
          <a:p>
            <a:pPr algn="r" defTabSz="806867"/>
            <a:endParaRPr lang="ru-RU" sz="247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692948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Бухгалтерская (финансовая) отчетность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степени обобщения информации и порядка ее формирования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подразделяется:</a:t>
            </a:r>
          </a:p>
        </p:txBody>
      </p:sp>
    </p:spTree>
    <p:extLst>
      <p:ext uri="{BB962C8B-B14F-4D97-AF65-F5344CB8AC3E}">
        <p14:creationId xmlns:p14="http://schemas.microsoft.com/office/powerpoint/2010/main" val="11282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5434" y="1203043"/>
            <a:ext cx="7918532" cy="203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7834" y="1355443"/>
            <a:ext cx="7918532" cy="203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285860"/>
            <a:ext cx="7715304" cy="951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Состав и назначение индивидуальной бухгалтерской (финансовой) отчетности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данные о НФА, ФА, обязательствах учреждения, ППО на первый и последний день отчетного периода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данные о финансовом результате деятельности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данные о движении денежных средств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иная информация, необходимая пользователям отчетности для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принятия экономических решений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Назначение: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представление в соответствии с законодательством РФ в органы государственного (муниципального) финансового контроля, налоговые органы, финансовые органы, государственные  (муниципальные) органы для целей управления учреждением и иных аналогичных целей </a:t>
            </a: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подлежит публикации в части раскрываемых показателей и пояснений к ним, публикация которых является обязательной в соответствии с законодательством РФ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683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5434" y="1203043"/>
            <a:ext cx="7918532" cy="203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7834" y="1355443"/>
            <a:ext cx="7918532" cy="2033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285860"/>
            <a:ext cx="7715304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Консолидированная отчетность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Обобщенная информация о группе субъектов отчетности: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 финансовом положении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о финансовом результате деятельности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Определение группы субъектов отчетности: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подведомственность (подконтрольность) субъектов отчетности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принадлежность субъектов отчетности к одному ППО(Публично-правовое образование), к группе ППО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Требования к формированию и раскрытию информации: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группа как один субъект отчетности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суммирование одноименных показателей</a:t>
            </a:r>
          </a:p>
          <a:p>
            <a:pPr algn="just">
              <a:buFont typeface="Arial" pitchFamily="34" charset="0"/>
              <a:buChar char="•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исключение подлежащих консолидации взаимосвязанных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показателей (при наличии)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683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6824" y="470647"/>
            <a:ext cx="7889300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sz="1800" b="1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32" y="4249050"/>
            <a:ext cx="5122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6824" y="1563273"/>
            <a:ext cx="3177356" cy="72271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6867"/>
            <a:endParaRPr lang="ru-RU"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3767" y="1841600"/>
            <a:ext cx="3294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Общего назначения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6823" y="1055723"/>
            <a:ext cx="7654916" cy="47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146" indent="-252146" defTabSz="806867">
              <a:buFont typeface="Arial" panose="020B0604020202020204" pitchFamily="34" charset="0"/>
              <a:buChar char="•"/>
            </a:pPr>
            <a:r>
              <a:rPr lang="ru-RU" sz="247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степени раскрытия информации: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1571613"/>
            <a:ext cx="3500462" cy="7143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6867"/>
            <a:endParaRPr lang="ru-RU"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6314" y="1643050"/>
            <a:ext cx="29754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Специального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90177" y="3249715"/>
            <a:ext cx="2838881" cy="28939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6867"/>
            <a:endParaRPr lang="ru-RU"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32852" y="3429000"/>
            <a:ext cx="2933644" cy="278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1235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Получатели </a:t>
            </a:r>
            <a:r>
              <a:rPr lang="ru-RU" sz="1588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гос.услуг</a:t>
            </a:r>
            <a:endParaRPr lang="ru-RU" sz="1588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Исполнители </a:t>
            </a:r>
            <a:r>
              <a:rPr lang="ru-RU" sz="1588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гос.контрактов</a:t>
            </a:r>
            <a:endParaRPr lang="ru-RU" sz="1588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Кредиторы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Инвесторы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-Заемщики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Участники международных договоров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Сотрудники учреждений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Иные граждане и организации РФ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6176" y="2428869"/>
            <a:ext cx="4593014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15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Пользователи не имеют права требования представления отчетности в соответствии с </a:t>
            </a:r>
            <a:r>
              <a:rPr lang="ru-RU" sz="1588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</a:t>
            </a:r>
            <a:r>
              <a:rPr lang="ru-RU" sz="15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 </a:t>
            </a:r>
            <a:r>
              <a:rPr lang="ru-RU" sz="1412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cxnSp>
        <p:nvCxnSpPr>
          <p:cNvPr id="50" name="Соединительная линия уступом 49"/>
          <p:cNvCxnSpPr>
            <a:stCxn id="19" idx="1"/>
          </p:cNvCxnSpPr>
          <p:nvPr/>
        </p:nvCxnSpPr>
        <p:spPr>
          <a:xfrm rot="10800000" flipV="1">
            <a:off x="537887" y="2041654"/>
            <a:ext cx="75881" cy="2400835"/>
          </a:xfrm>
          <a:prstGeom prst="bentConnector2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V="1">
            <a:off x="537881" y="4442491"/>
            <a:ext cx="552295" cy="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19" idx="1"/>
          </p:cNvCxnSpPr>
          <p:nvPr/>
        </p:nvCxnSpPr>
        <p:spPr>
          <a:xfrm rot="10800000" flipH="1" flipV="1">
            <a:off x="613767" y="2041654"/>
            <a:ext cx="190934" cy="3077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7799294" y="2053342"/>
            <a:ext cx="87405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8673353" y="2053342"/>
            <a:ext cx="0" cy="23891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flipH="1">
            <a:off x="7797171" y="4442492"/>
            <a:ext cx="876183" cy="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5042678" y="2466549"/>
            <a:ext cx="3966851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15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Пользователи обладают правом требования </a:t>
            </a:r>
            <a:r>
              <a:rPr lang="ru-RU" sz="1588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 с учетом своих потребностей</a:t>
            </a:r>
            <a:r>
              <a:rPr lang="ru-RU" sz="1588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029475" y="3266439"/>
            <a:ext cx="2754496" cy="29166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806867"/>
            <a:endParaRPr lang="ru-RU" sz="176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24993" y="3249715"/>
            <a:ext cx="2610790" cy="2780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1235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РФ 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Правительство РФ 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Высшие должностные лица субъектов РФ 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Главы муниципальных образований 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Контрольные, налоговые, статистические органы</a:t>
            </a:r>
          </a:p>
          <a:p>
            <a:pPr defTabSz="806867"/>
            <a:r>
              <a: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Руководители субъекта отчетности </a:t>
            </a:r>
          </a:p>
        </p:txBody>
      </p:sp>
    </p:spTree>
    <p:extLst>
      <p:ext uri="{BB962C8B-B14F-4D97-AF65-F5344CB8AC3E}">
        <p14:creationId xmlns:p14="http://schemas.microsoft.com/office/powerpoint/2010/main" val="141327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graphicFrame>
        <p:nvGraphicFramePr>
          <p:cNvPr id="5" name="Содержимое 23"/>
          <p:cNvGraphicFramePr>
            <a:graphicFrameLocks noGrp="1"/>
          </p:cNvGraphicFramePr>
          <p:nvPr>
            <p:ph idx="1"/>
          </p:nvPr>
        </p:nvGraphicFramePr>
        <p:xfrm>
          <a:off x="304800" y="1500174"/>
          <a:ext cx="8339166" cy="4929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688"/>
                <a:gridCol w="5786478"/>
              </a:tblGrid>
              <a:tr h="10715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СОСТАВ ИНФОРМАЦИИ</a:t>
                      </a:r>
                      <a:endParaRPr lang="ru-RU" sz="18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ПОЛЬЗОВАТЕЛИ</a:t>
                      </a:r>
                      <a:endParaRPr lang="ru-RU" sz="18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58163">
                <a:tc>
                  <a:txBody>
                    <a:bodyPr/>
                    <a:lstStyle/>
                    <a:p>
                      <a:pPr algn="just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устанавливается в соответствии с бюджетным законодательством РФ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99489"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о финансовом положении субъекта отчетности (находящихся в его распоряжении активах и принятых им обязательствах)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о финансовых результатах деятельности (доходах и расходах)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о движении денежных средств за отчетный период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об использовании за отчетный период денежных средств, государственного</a:t>
                      </a:r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муниципального) имущества при достижении им поставленных целей деятельности по оказанию услуг (выполнению функций (полномочий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получатели </a:t>
                      </a:r>
                      <a:r>
                        <a:rPr lang="ru-RU" sz="16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госуслуг</a:t>
                      </a: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исполнители государственных (муниципальных) контрактов,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кредиторы, инвесторы, заемщики,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участники международных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договоров, заключенных РФ,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сотрудники учреждений,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иные граждане РФ и организации, заинтересованные в изучении (использовании) показателей Отчетности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3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Отчетность специального назначения</a:t>
            </a:r>
          </a:p>
          <a:p>
            <a:pPr algn="ctr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ПОЛЬЗОВАТЕЛЬ        ПОТРЕБНОСТИ       СОСТАВ</a:t>
            </a: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показателей: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исходные данные для подготовки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информации о статистике государственных финансов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статистической отчетности 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финансового и (или) экономического анализа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0034" y="1214422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500430" y="2571744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500826" y="2571744"/>
            <a:ext cx="50006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3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1285859"/>
          <a:ext cx="7500990" cy="5310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6412"/>
                <a:gridCol w="2214578"/>
              </a:tblGrid>
              <a:tr h="813037">
                <a:tc>
                  <a:txBody>
                    <a:bodyPr/>
                    <a:lstStyle/>
                    <a:p>
                      <a:pPr algn="ctr"/>
                      <a:r>
                        <a:rPr kumimoji="0" lang="ru-RU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Нормативный документ </a:t>
                      </a:r>
                      <a:endParaRPr lang="ru-RU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Сфера применения </a:t>
                      </a:r>
                      <a:endParaRPr lang="ru-RU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66314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Формы первичных учетных документов и регистров бухгалтерского учета,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применяемых органами государственной власти (государственными органами),органами местного самоуправления, органами управления государственными внебюджетными фондами, государственными (муниципальными) учреждениями, и методические указания по их применению, утв. приказом Минфина России от 30.03.2015 № 52н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Организации госсектора</a:t>
                      </a:r>
                    </a:p>
                    <a:p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Инструкция о порядке составления и представления годовой, квартальной и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месячной отчетности об исполнении бюджетов бюджетной системы Российской Федерации, утв. приказом Минфина России от 28.12.2010 № 191н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Казенные учреждения</a:t>
                      </a:r>
                    </a:p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Инструкция о порядке составления, представления годовой, квартальной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бухгалтерской отчетности государственных (муниципальных) бюджетных и </a:t>
                      </a:r>
                    </a:p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автономных учреждений, утв. приказом Минфина России от 25.03.2011 № 33н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Бюджетные учреждения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Автономные учреждения</a:t>
                      </a:r>
                    </a:p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Приказ Минфина России от 01.07.2013 N 65н (ред. от 21.09.2017)</a:t>
                      </a:r>
                    </a:p>
                    <a:p>
                      <a:pPr marL="0" algn="just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"Об утверждении Указаний о порядке применения бюджетной классификации Российской Федерации"</a:t>
                      </a:r>
                    </a:p>
                    <a:p>
                      <a:pPr marL="0" algn="just" rtl="0" eaLnBrk="1" latinLnBrk="0" hangingPunct="1"/>
                      <a:endParaRPr kumimoji="0"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Нормативное правовое регулирование ведения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бюджетного(бухгалтерского )учета, составления и представления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бюджетной (бухгалтерской (финансовой)) отчетности организаций госсектора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3"/>
            <a:ext cx="7714267" cy="677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Камеральная проверка отчетности </a:t>
            </a: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консолидированной отчетности д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анные отчетности субъектов, подлежат камеральной проверке .</a:t>
            </a:r>
          </a:p>
          <a:p>
            <a:pPr algn="just" defTabSz="806867"/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Камеральная проверка отчетности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проверка отчетности на соответствие установленным требованиям к ее составлению и представлению путем выверки показателей представленной отчетности по установленным контрольным соотношениям </a:t>
            </a:r>
          </a:p>
          <a:p>
            <a:pPr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консолидированной отчетности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уведомляет субъект отчетности, предоставившего бухгалтерскую (финансовую) отчетность, о результатах камеральной проверки путем направления: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Уведомления о принятии отчетности </a:t>
            </a:r>
          </a:p>
          <a:p>
            <a:pPr defTabSz="806867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ИЛИ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Уведомления о несоответствии отчетности требованиям по составлению.</a:t>
            </a:r>
          </a:p>
          <a:p>
            <a:pPr marL="302575" indent="-302575" defTabSz="806867"/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направляется не позднее одного рабочего дня, следующего за днем завершения камеральной проверки.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3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687235" cy="71438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344446" y="1172023"/>
            <a:ext cx="8455106" cy="478066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Хранение бухгалтерской (финансовой) отчетности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соответствии с правилами государственного архивного дела, 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менее 5 лет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окончания отчетного года, за который они составлены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наличии технической возможности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в форме электронных документов, подписанных квалифицированной электронной подписью, на электронных носителях в соответствии с законодательством РФ, регулирующим использование электронной подписи в электронных документах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Обеспечение защиты данных отчетности от несанкционированных исправлений </a:t>
            </a:r>
          </a:p>
        </p:txBody>
      </p:sp>
    </p:spTree>
    <p:extLst>
      <p:ext uri="{BB962C8B-B14F-4D97-AF65-F5344CB8AC3E}">
        <p14:creationId xmlns:p14="http://schemas.microsoft.com/office/powerpoint/2010/main" val="148397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32" y="4249050"/>
            <a:ext cx="5122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9680" y="1210235"/>
            <a:ext cx="7732059" cy="4419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Существенность информации</a:t>
            </a:r>
          </a:p>
          <a:p>
            <a:pPr algn="just" defTabSz="806867"/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Существенная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информация,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 или искажение которой влияет на экономическое решение пользователей информации.</a:t>
            </a: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существенности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степенью влияния пропуска или искажения такой информации на принятие пользователями отчетности экономических решений.</a:t>
            </a:r>
          </a:p>
          <a:p>
            <a:pPr algn="just" defTabSz="806867"/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количественный критерий существенности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для всех субъектов учета и субъектов отчетности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применяется, если иное не предусмотрено законодательством РФ.</a:t>
            </a:r>
          </a:p>
          <a:p>
            <a:pPr algn="just" defTabSz="806867"/>
            <a:endParaRPr lang="ru-RU" sz="2118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7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Достоверность информации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субъект учета при ведении учета и составлении отчетности. Достоверной должна быть информация о наличии государственного (муниципального) имущества, его использовании, о принятых обязательствах, полученных финансовых результатах, а также иная информация, необходимая пользователям, осуществляющим полномочия по внутреннему и внешнему финансовому контролю.</a:t>
            </a:r>
          </a:p>
          <a:p>
            <a:pPr algn="just">
              <a:buFont typeface="Arial" pitchFamily="34" charset="0"/>
              <a:buChar char="•"/>
            </a:pPr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Достоверность предполагает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 информации существенных ошибок и искажений, а также ее полноту и нейтральность.</a:t>
            </a:r>
          </a:p>
          <a:p>
            <a:pPr algn="just">
              <a:buFont typeface="Arial" pitchFamily="34" charset="0"/>
              <a:buChar char="•"/>
            </a:pPr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Нейтральность подразумевает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непредвзятое представление информации, т.е. отсутствие в ней мнения, которое могло бы склонить пользователя в какую-либо сторону.</a:t>
            </a:r>
          </a:p>
          <a:p>
            <a:pPr algn="just">
              <a:buFont typeface="Arial" pitchFamily="34" charset="0"/>
              <a:buChar char="•"/>
            </a:pPr>
            <a:r>
              <a:rPr lang="ru-RU" sz="2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Достоверность информации </a:t>
            </a: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отчетности предусматривает возможность отразить данные в условных (прогнозных), вероятностных, относительных и иных аналогичных значениях (показателях).</a:t>
            </a:r>
          </a:p>
          <a:p>
            <a:pPr algn="just">
              <a:buFont typeface="Arial" pitchFamily="34" charset="0"/>
              <a:buChar char="•"/>
            </a:pPr>
            <a:r>
              <a:rPr lang="ru-RU" sz="29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объектах бухгалтерского учета, фактах хозяйственной жизни должна быть представлена в отчетности в соответствии с экономической сущностью, а не только с правовой формой.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b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sz="2000" b="1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32" y="4249050"/>
            <a:ext cx="5122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285860"/>
            <a:ext cx="7803497" cy="5719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Метод начисления:</a:t>
            </a:r>
          </a:p>
          <a:p>
            <a:pPr algn="just" defTabSz="806867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методу начисления результаты операций признаются в бухгалтерском учете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их совершения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 от того, когда получены или выплачены при расчетах, связанных с осуществлением указанных операций, денежные средства (или эквиваленты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dirty="0" smtClean="0"/>
              <a:t> </a:t>
            </a:r>
          </a:p>
          <a:p>
            <a:pPr algn="just" defTabSz="806867">
              <a:buFont typeface="Arial" pitchFamily="34" charset="0"/>
              <a:buChar char="•"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 двойной записи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взаимосвязанных балансовых счетах бухгалтерского учета. </a:t>
            </a: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>
              <a:buFont typeface="Arial" pitchFamily="34" charset="0"/>
              <a:buChar char="•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Допущение временной определенности фактов хозяйственной жизни для целей бухгалтерского учета означает, что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бухгалтерского учета признаются в том отчетном периоде, в котором имели место факты хозяйственной жизни,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приведшие к возникновению и (или) изменению соответствующих активов, обязательств, доходов и (или) расходов, иных объектов бухгалтерского учета, вне зависимости от поступления или выбытия денежных средств (или эквивалентов) при расчетах, связанных с осуществлением указанных операций</a:t>
            </a:r>
          </a:p>
          <a:p>
            <a:pPr algn="just" defTabSz="806867"/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95832" y="4249050"/>
            <a:ext cx="5122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9680" y="1210236"/>
            <a:ext cx="7732059" cy="979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Рабочий план счетов субъекта учета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утверждается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субъектом учета в рамках формирования его учетной политики на основе:</a:t>
            </a: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357290" y="2285992"/>
            <a:ext cx="5857916" cy="4143404"/>
            <a:chOff x="917758" y="2209799"/>
            <a:chExt cx="6638971" cy="453376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998721" y="4291016"/>
              <a:ext cx="6477045" cy="1133483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22573" y="4371979"/>
              <a:ext cx="6072230" cy="1290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Плана счетов бухгалтерского учета бюджетных (автономных)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учреждений</a:t>
              </a:r>
            </a:p>
            <a:p>
              <a:pPr algn="ctr"/>
              <a:r>
                <a:rPr lang="ru-RU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(утвержденного Приказом МФ от 16 декабря 2010 г. N 174н)</a:t>
              </a:r>
            </a:p>
            <a:p>
              <a:pPr algn="ctr" defTabSz="806867"/>
              <a:endPara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917758" y="2209799"/>
              <a:ext cx="6638971" cy="947733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917758" y="3319458"/>
              <a:ext cx="6638970" cy="83329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67535" y="2381501"/>
              <a:ext cx="3693784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endPara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98721" y="3319458"/>
              <a:ext cx="6477045" cy="662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Плана счетов бюджетного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учета </a:t>
              </a:r>
            </a:p>
            <a:p>
              <a:pPr algn="ctr"/>
              <a:r>
                <a:rPr lang="ru-RU" sz="1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(утвержденного Приказом МФ от 06 декабря 2010 г. №162н) 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2456056" y="5910275"/>
              <a:ext cx="3886197" cy="833293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60872" y="5910275"/>
              <a:ext cx="3042019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Плана счетов казначейского учета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500166" y="2285992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Единого плана счетов бухгалтерского учета</a:t>
            </a:r>
          </a:p>
          <a:p>
            <a:pPr algn="ctr"/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(утвержденного Приказом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МФ от 1 декабря 2010 г. N 157н 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31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Требования к документированию и регистрации 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Первичные учетные документы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Сводные учетные документы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Регистры бухгалтерского учета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Правила документооборота и хранение документов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Учет объектов в иностранной валюте и их переоценка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2127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Объекты бухгалтерского учета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Обязательства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Источники финансирования деятельности субъекта учета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Доходы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Расходы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Иные объекты, в т.ч. факты хозяйственной жизни, установленные Стандартом «Концептуальные основы…», иными НПА, регулирующими ведение бухгалтерского учета и составление отчетности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4348" y="1285860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12127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4348" y="1210235"/>
            <a:ext cx="7747391" cy="288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</a:t>
            </a:r>
            <a:r>
              <a:rPr lang="ru-RU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имущество, включая наличные и безналичные денежные средства, принадлежащее субъекту учета и находящееся в его пользовании,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контролируемое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 в результате произошедших фактов хозяйственной жизни, от которого ожидается поступление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полезного потенциала или экономических выгод</a:t>
            </a:r>
          </a:p>
          <a:p>
            <a:pPr algn="just" defTabSz="806867"/>
            <a:endParaRPr lang="ru-RU" sz="2824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824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2643182"/>
            <a:ext cx="75724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06867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над активом</a:t>
            </a:r>
            <a:endParaRPr lang="ru-RU" u="sng" dirty="0" smtClean="0"/>
          </a:p>
          <a:p>
            <a:pPr algn="just" defTabSz="806867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Обладание субъектом учета правом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актив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том числе временно) для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извлечения полезного потенциала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получения будущих экономических выгод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процессе достижения целей своей деятельности и может исключить или иным образом регулировать доступ к этому полезному потенциалу или экономическим выгодам. </a:t>
            </a: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учета контролирует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активы в форме имущества, закрепленного за ним собственником в целях:</a:t>
            </a:r>
          </a:p>
          <a:p>
            <a:pPr algn="just" defTabSz="806867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выполнения государственных полномочий (функций);</a:t>
            </a:r>
          </a:p>
          <a:p>
            <a:pPr algn="just" defTabSz="806867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осуществления деятельности по оказанию государственных услуг;</a:t>
            </a:r>
          </a:p>
          <a:p>
            <a:pPr algn="just" defTabSz="806867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для управленческих нужд учреждения.</a:t>
            </a:r>
          </a:p>
          <a:p>
            <a:pPr algn="just" defTabSz="806867"/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7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642910" y="1214421"/>
            <a:ext cx="7858180" cy="407195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Приказом Министерства финансов Российской 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Федерации от 10 апреля 2015 г. №64н утверждена Программа разработки федеральных стандартов бухгалтерского учета для организаций государственного сектора  на 2017-2020 года</a:t>
            </a:r>
          </a:p>
        </p:txBody>
      </p:sp>
    </p:spTree>
    <p:extLst>
      <p:ext uri="{BB962C8B-B14F-4D97-AF65-F5344CB8AC3E}">
        <p14:creationId xmlns:p14="http://schemas.microsoft.com/office/powerpoint/2010/main" val="3622284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7224" y="500042"/>
            <a:ext cx="7889300" cy="58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9680" y="1210236"/>
            <a:ext cx="7732059" cy="123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214414" y="1142984"/>
            <a:ext cx="6584531" cy="4357719"/>
            <a:chOff x="1263782" y="1982529"/>
            <a:chExt cx="7462469" cy="4346048"/>
          </a:xfrm>
        </p:grpSpPr>
        <p:sp>
          <p:nvSpPr>
            <p:cNvPr id="7" name="TextBox 6"/>
            <p:cNvSpPr txBox="1"/>
            <p:nvPr/>
          </p:nvSpPr>
          <p:spPr>
            <a:xfrm>
              <a:off x="2141231" y="5307923"/>
              <a:ext cx="5417466" cy="30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endParaRPr lang="ru-RU" sz="141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92108" y="4080038"/>
              <a:ext cx="6944463" cy="39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endPara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1263782" y="2253748"/>
              <a:ext cx="7462469" cy="407482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92108" y="1982529"/>
              <a:ext cx="7025757" cy="70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buFontTx/>
                <a:buChar char="-"/>
              </a:pPr>
              <a:endPara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806867"/>
              <a:endPara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84624" y="3288581"/>
              <a:ext cx="6742894" cy="39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endPara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1643042" y="1643050"/>
            <a:ext cx="60007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06867"/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Полезный потенциал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пригодность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актива для:</a:t>
            </a:r>
          </a:p>
          <a:p>
            <a:pPr algn="just" defTabSz="806867"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использования субъектом учета самостоятельно или совместно с другими активами в целях выполнения государственных функций</a:t>
            </a:r>
          </a:p>
          <a:p>
            <a:pPr algn="just" defTabSz="806867"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обмена на другие активы</a:t>
            </a:r>
          </a:p>
          <a:p>
            <a:pPr algn="just" defTabSz="806867"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погашения обязательств, принятых субъектом учета.</a:t>
            </a:r>
          </a:p>
          <a:p>
            <a:pPr algn="just" defTabSz="806867"/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Будущие экономические выгоды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заключенные в активе -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денежных средств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их эквивалентов субъекту учета в ходе выполнения субъектом учета бюджетных полномочий при исполнении бюджета в бюджет бюджетной системы РФ, возникающие при использовании актива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либо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другими активами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defTabSz="806867">
              <a:buFontTx/>
              <a:buChar char="-"/>
            </a:pP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9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9680" y="1210235"/>
            <a:ext cx="7732059" cy="323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задолженность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возникшая в результате произошедших фактов хозяйственной жизни, погашение которой приведет к выбытию активов, заключающих в себе полезный потенциал или экономические выгоды</a:t>
            </a:r>
          </a:p>
          <a:p>
            <a:pPr algn="just" defTabSz="806867"/>
            <a:r>
              <a:rPr lang="ru-RU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Обязательства 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в силу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02575" indent="-302575" algn="just" defTabSz="806867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закона, </a:t>
            </a:r>
          </a:p>
          <a:p>
            <a:pPr marL="302575" indent="-302575" algn="just" defTabSz="806867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иного нормативного правового акта, </a:t>
            </a:r>
          </a:p>
          <a:p>
            <a:pPr marL="302575" indent="-302575" algn="just" defTabSz="806867"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акта или договора (контракта, соглашения)</a:t>
            </a: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50422" y="3571877"/>
            <a:ext cx="7474808" cy="1143007"/>
            <a:chOff x="596352" y="3022187"/>
            <a:chExt cx="8471449" cy="110473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596352" y="3038839"/>
              <a:ext cx="2299247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429000" y="3038839"/>
              <a:ext cx="2460768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4571" y="3126806"/>
              <a:ext cx="2064585" cy="732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Чистые активы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581400" y="3458572"/>
              <a:ext cx="1988385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Активов</a:t>
              </a:r>
            </a:p>
          </p:txBody>
        </p:sp>
        <p:grpSp>
          <p:nvGrpSpPr>
            <p:cNvPr id="11" name="Группа 4"/>
            <p:cNvGrpSpPr/>
            <p:nvPr/>
          </p:nvGrpSpPr>
          <p:grpSpPr>
            <a:xfrm>
              <a:off x="6553201" y="3022187"/>
              <a:ext cx="2514600" cy="1088082"/>
              <a:chOff x="6710413" y="3083808"/>
              <a:chExt cx="2743200" cy="1088082"/>
            </a:xfrm>
          </p:grpSpPr>
          <p:sp>
            <p:nvSpPr>
              <p:cNvPr id="14" name="Скругленный прямоугольник 8"/>
              <p:cNvSpPr/>
              <p:nvPr/>
            </p:nvSpPr>
            <p:spPr>
              <a:xfrm>
                <a:off x="6710413" y="3083808"/>
                <a:ext cx="2743200" cy="1088082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/>
                <a:endParaRPr lang="ru-RU" sz="1588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6862813" y="3449262"/>
                <a:ext cx="2438401" cy="4185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6867"/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∑ Обязательств</a:t>
                </a: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3020729" y="3397016"/>
              <a:ext cx="304800" cy="474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6867"/>
              <a:r>
                <a:rPr lang="ru-RU" sz="2118" b="1" dirty="0">
                  <a:solidFill>
                    <a:prstClr val="black"/>
                  </a:solidFill>
                  <a:latin typeface="Calibri"/>
                </a:rPr>
                <a:t>=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0266" y="3413603"/>
              <a:ext cx="533400" cy="474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sz="2118" b="1" dirty="0">
                  <a:solidFill>
                    <a:prstClr val="black"/>
                  </a:solidFill>
                  <a:latin typeface="Calibri"/>
                </a:rPr>
                <a:t>-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428596" y="4857761"/>
            <a:ext cx="807249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806867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Чистые активы субъекта учета могут быть как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положительными, так отрицательными.</a:t>
            </a:r>
          </a:p>
          <a:p>
            <a:pPr defTabSz="806867"/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Имущество, которым субъекты учета не отвечают по своим обязательствам, в расчет чистых активов не включается.</a:t>
            </a: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8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7651" y="1259798"/>
            <a:ext cx="7714267" cy="4944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полезного потенциала активов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и/или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экономических выгод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отчетный период, за исключением поступлений, связанных с вкладами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собственником.</a:t>
            </a:r>
          </a:p>
          <a:p>
            <a:pPr defTabSz="806867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снижение полезного потенциала активов и/или уменьшение экономических выгод в результате: 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выбытия активов 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потребления активов </a:t>
            </a: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возникновения обязательств,</a:t>
            </a:r>
          </a:p>
          <a:p>
            <a:pPr defTabSz="806867"/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за исключением уменьшения, связанного с изъятием имущества собственником</a:t>
            </a:r>
          </a:p>
          <a:p>
            <a:pPr defTabSz="806867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3177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3177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3177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37765" y="4857760"/>
            <a:ext cx="7520449" cy="1357322"/>
            <a:chOff x="582008" y="3022187"/>
            <a:chExt cx="8441790" cy="1092576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582008" y="3022187"/>
              <a:ext cx="2299247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3429000" y="3026681"/>
              <a:ext cx="2491266" cy="1088082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/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99436" y="3335459"/>
              <a:ext cx="2064585" cy="232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sz="20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результат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53706" y="3409982"/>
              <a:ext cx="2051783" cy="131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sz="20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∑ Доходов</a:t>
              </a:r>
            </a:p>
          </p:txBody>
        </p:sp>
        <p:grpSp>
          <p:nvGrpSpPr>
            <p:cNvPr id="12" name="Группа 4"/>
            <p:cNvGrpSpPr/>
            <p:nvPr/>
          </p:nvGrpSpPr>
          <p:grpSpPr>
            <a:xfrm>
              <a:off x="6409663" y="3022187"/>
              <a:ext cx="2614135" cy="1088082"/>
              <a:chOff x="6553827" y="3083808"/>
              <a:chExt cx="2851784" cy="1088082"/>
            </a:xfrm>
          </p:grpSpPr>
          <p:sp>
            <p:nvSpPr>
              <p:cNvPr id="15" name="Скругленный прямоугольник 8"/>
              <p:cNvSpPr/>
              <p:nvPr/>
            </p:nvSpPr>
            <p:spPr>
              <a:xfrm>
                <a:off x="6553827" y="3083808"/>
                <a:ext cx="2851784" cy="1088082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/>
                <a:endParaRPr lang="ru-RU" sz="1588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897987" y="3476489"/>
                <a:ext cx="2438400" cy="131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6867"/>
                <a:r>
                  <a:rPr lang="ru-RU" sz="20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∑ Расходов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020729" y="3397016"/>
              <a:ext cx="304800" cy="19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06867"/>
              <a:r>
                <a:rPr lang="ru-RU" sz="3177" b="1" dirty="0">
                  <a:solidFill>
                    <a:prstClr val="black"/>
                  </a:solidFill>
                  <a:latin typeface="Calibri"/>
                </a:rPr>
                <a:t>=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20265" y="3413603"/>
              <a:ext cx="533400" cy="20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/>
              <a:r>
                <a:rPr lang="ru-RU" sz="3530" b="1" dirty="0">
                  <a:solidFill>
                    <a:prstClr val="black"/>
                  </a:solidFill>
                  <a:latin typeface="Calibri"/>
                </a:rPr>
                <a:t>-</a:t>
              </a: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2071670" y="4429132"/>
            <a:ext cx="557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за отчетный период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11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0355" y="594404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4"/>
            <a:ext cx="7714267" cy="592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признания объекта учета</a:t>
            </a:r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defTabSz="806867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объекта учета определению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установленному Стандартом, иными нормативными правовыми актами;</a:t>
            </a:r>
          </a:p>
          <a:p>
            <a:pPr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уверенности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субъекта учета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будущем повышении (снижении) полезного потенциала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либо увеличении (уменьшении) будущих экономических выгод, связанных с объектом учета;</a:t>
            </a:r>
          </a:p>
          <a:p>
            <a:pPr defTabSz="806867"/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оценить стоимость объекта учета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положений настоящего Стандарта</a:t>
            </a:r>
          </a:p>
          <a:p>
            <a:pPr defTabSz="806867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признания объекта необходимо одновременное соблюдение </a:t>
            </a: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lang="ru-RU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условий </a:t>
            </a:r>
            <a:endParaRPr lang="ru-RU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Прекращение признания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учета осуществляется на дату, по состоянию на которую прекратилось соблюдение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 одного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условий признания объекта</a:t>
            </a:r>
          </a:p>
          <a:p>
            <a:pPr defTabSz="806867"/>
            <a:endParaRPr lang="ru-RU" sz="2000" u="sng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23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5786" y="500042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4"/>
            <a:ext cx="7714267" cy="367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отдельных объектов учета осуществляется по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справедливой стоимости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806867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Справедливая стоимость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цена, по которой может быть осуществлен переход права собственности на актив между независимыми сторонами сделки, осведомленными о предмете сделки и желающими ее совершить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806867"/>
            <a:r>
              <a:rPr lang="ru-RU" sz="20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Справедливая стоимость определяется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defTabSz="806867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/>
          </p:nvPr>
        </p:nvGraphicFramePr>
        <p:xfrm>
          <a:off x="714348" y="3857628"/>
          <a:ext cx="7433702" cy="2428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Овал 6"/>
          <p:cNvSpPr/>
          <p:nvPr/>
        </p:nvSpPr>
        <p:spPr>
          <a:xfrm>
            <a:off x="4214810" y="5072074"/>
            <a:ext cx="178595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Стоимость восстановления актива/Стоимость замены актива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6000760" y="5357826"/>
            <a:ext cx="226986" cy="472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2471" b="1" dirty="0">
                <a:solidFill>
                  <a:prstClr val="black"/>
                </a:solidFill>
                <a:latin typeface="Calibri"/>
              </a:rPr>
              <a:t>-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7620" y="5500702"/>
            <a:ext cx="428627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6867"/>
            <a:r>
              <a:rPr lang="ru-RU" sz="2118" b="1" dirty="0">
                <a:solidFill>
                  <a:prstClr val="black"/>
                </a:solidFill>
                <a:latin typeface="Calibri"/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2788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466" y="524530"/>
            <a:ext cx="788930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25434" y="1203043"/>
            <a:ext cx="7714267" cy="4202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восстановления (воспроизводства) актива =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стоимости полного восстановления (воспроизводства) полезного потенциала актива. Пример: </a:t>
            </a:r>
            <a:r>
              <a:rPr lang="ru-RU" sz="2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восстановления здания в случае его разрушения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06867"/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2575" indent="-302575" defTabSz="806867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замены актива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рассчитывается на основе рыночной цены покупки аналогичного актива с сопоставимым оставшимся сроком его полезного использования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</a:t>
            </a:r>
            <a:r>
              <a:rPr lang="ru-RU" sz="20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замены разрушенного здания иным зданием с сопоставимым сроком его полезного использования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247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4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9588" y="470647"/>
            <a:ext cx="7956536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2575" indent="-302575"/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7651" y="1259798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588" y="1148391"/>
            <a:ext cx="7714267" cy="350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806867"/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Допущение непрерывности означает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что:</a:t>
            </a:r>
          </a:p>
          <a:p>
            <a:pPr marL="302575" indent="-302575" algn="just" defTabSz="806867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учета будет продолжать свою деятельность не менее 4 лет начиная с года, за который была сформирована последняя отчетность (т.е.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обозримом будущем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02575" indent="-302575" algn="just" defTabSz="806867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его собственника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намерения и необходимость ликвидировать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учета или прекратить его деятельность в обозримом будущем</a:t>
            </a:r>
          </a:p>
          <a:p>
            <a:pPr algn="just" defTabSz="806867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Изменение подведомственности, учредителя или типа государственного учреждения не являются свидетельством несоблюдения допущения непрерывности деятельности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806867"/>
            <a:endParaRPr lang="ru-RU" sz="1765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19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1857356" y="2786058"/>
            <a:ext cx="5656510" cy="72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      Спасибо </a:t>
            </a: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за внимание!</a:t>
            </a:r>
            <a:endParaRPr lang="en-US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9630108"/>
              </p:ext>
            </p:extLst>
          </p:nvPr>
        </p:nvGraphicFramePr>
        <p:xfrm>
          <a:off x="251521" y="476673"/>
          <a:ext cx="8684518" cy="5745131"/>
        </p:xfrm>
        <a:graphic>
          <a:graphicData uri="http://schemas.openxmlformats.org/drawingml/2006/table">
            <a:tbl>
              <a:tblPr firstRow="1" firstCol="1" bandRow="1">
                <a:effectLst>
                  <a:innerShdw blurRad="114300">
                    <a:prstClr val="black"/>
                  </a:innerShdw>
                </a:effectLst>
              </a:tblPr>
              <a:tblGrid>
                <a:gridCol w="467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6878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742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3178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237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№ п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Федеральный стандарт (ФСБУ)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Срок принятия ФСБУ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indent="63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Предполагаемая дата (срок) вступления в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силу ФСБУ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930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4"/>
                        </a:rPr>
                        <a:t>Приказ Минфина России от 31.12.2016 N 256н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"Об утверждении федерального стандарта бухгалтерского учета для организаций государственного сектора "Концептуальные основы бухгалтерского учета и отчетности организаций государственного сектора»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4"/>
                        </a:rPr>
                        <a:t>31.12.2016 N 256н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1287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5"/>
                        </a:rPr>
                        <a:t>Приказ Минфина России от 31.12.2016 N 260н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"Об утверждении федерального стандарта бухгалтерского учета для организаций государственного сектора "Представление бухгалтерской (финансовой) отчетности»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5"/>
                        </a:rPr>
                        <a:t>31.12.2016 N 260н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4455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6"/>
                        </a:rPr>
                        <a:t>Приказ Минфина России от 31.12.2016 N 257н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"Об утверждении федерального стандарта бухгалтерского учета для организаций государственного сектора "Основные средства»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6"/>
                        </a:rPr>
                        <a:t>31.12.2016 N 257н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4455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6"/>
                        </a:rPr>
                        <a:t>Приказ Минфина России от 31.12.2016 N 258н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«Об утверждении федерального стандарта бухгалтерского учета для организаций государственного сектора «Аренда»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6"/>
                        </a:rPr>
                        <a:t>31.12.2016 N 258н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90857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7"/>
                        </a:rPr>
                        <a:t>Приказ Минфина России от 31.12.2016 N 259н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"Об утверждении федерального стандарта бухгалтерского учета для организаций государственного сектора "Обесценение активов»</a:t>
                      </a:r>
                      <a:endParaRPr lang="ru-RU" sz="1400" kern="1200" noProof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  <a:hlinkClick r:id="rId7"/>
                        </a:rPr>
                        <a:t>31.12.2016 N 259н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0" lvl="0" indent="-1803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noProof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  <a:endParaRPr lang="ru-RU" sz="1400" kern="1200" noProof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72251085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1588"/>
            <a:ext cx="2059782" cy="403076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СЛАЙД</a:t>
            </a:r>
            <a:r>
              <a:rPr lang="ru-RU" sz="1400" dirty="0" smtClean="0"/>
              <a:t> </a:t>
            </a:r>
            <a:fld id="{CCDF69E5-509E-4D59-AF9B-AD19640FD1F2}" type="slidenum">
              <a:rPr lang="ru-RU" sz="1400" smtClean="0"/>
              <a:pPr>
                <a:defRPr/>
              </a:pPr>
              <a:t>4</a:t>
            </a:fld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9233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3938144"/>
              </p:ext>
            </p:extLst>
          </p:nvPr>
        </p:nvGraphicFramePr>
        <p:xfrm>
          <a:off x="428595" y="646918"/>
          <a:ext cx="8535894" cy="5487187"/>
        </p:xfrm>
        <a:graphic>
          <a:graphicData uri="http://schemas.openxmlformats.org/drawingml/2006/table">
            <a:tbl>
              <a:tblPr firstRow="1" firstCol="1" bandRow="1"/>
              <a:tblGrid>
                <a:gridCol w="8723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640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75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5201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67504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Учетная политика, оценочные значения и ошибки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0" lvl="0" indent="-1803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noProof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180340" marR="0" lvl="0" indent="-1803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 2017</a:t>
                      </a: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marR="0" lvl="0" indent="-1803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noProof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  <a:endParaRPr lang="ru-RU" sz="1200" kern="1200" noProof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7864" marR="578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События после отчетной даты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Резервы, условные обязательства и условные активы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Непроизведенные активы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Июль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01.01.2020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Выплаты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работникам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Влияние изменений курсов иностранных валют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Ноябрь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01.04.2019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Отчет о движении денежных средств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Февраль 2018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01.06.2019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285884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Доходы государственных (муниципальных) учреждений, в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выручка от обменных операций и доходы от необменных операций (налоги и трансферты)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9059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14</a:t>
                      </a:r>
                      <a:endParaRPr lang="ru-RU" sz="1200" dirty="0"/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Консолидированные и отдельные финансовые отчеты</a:t>
                      </a:r>
                    </a:p>
                    <a:p>
                      <a:endParaRPr lang="ru-RU" sz="1200" dirty="0"/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Август 2017</a:t>
                      </a: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СЛАЙД</a:t>
            </a:r>
            <a:r>
              <a:rPr lang="ru-RU" sz="1400" smtClean="0"/>
              <a:t> </a:t>
            </a:r>
            <a:fld id="{CCDF69E5-509E-4D59-AF9B-AD19640FD1F2}" type="slidenum">
              <a:rPr lang="ru-RU" sz="1400" smtClean="0"/>
              <a:pPr>
                <a:defRPr/>
              </a:pPr>
              <a:t>5</a:t>
            </a:fld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38527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1131434"/>
              </p:ext>
            </p:extLst>
          </p:nvPr>
        </p:nvGraphicFramePr>
        <p:xfrm>
          <a:off x="467544" y="287036"/>
          <a:ext cx="8424937" cy="5873470"/>
        </p:xfrm>
        <a:graphic>
          <a:graphicData uri="http://schemas.openxmlformats.org/drawingml/2006/table">
            <a:tbl>
              <a:tblPr firstRow="1" firstCol="1" bandRow="1"/>
              <a:tblGrid>
                <a:gridCol w="7968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437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3993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4435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515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Запасы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649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Нематериальные активы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Октябрь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88936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Представление бюджетной информации в финансовой отчетности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Декабрь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50292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Порядок составления и представления казначейской отчетности по операциям в системе бюджетных платежей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Март 2018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6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Сегментная отчетность</a:t>
                      </a:r>
                    </a:p>
                  </a:txBody>
                  <a:tcPr marL="58148" marR="58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Май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649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Затраты по займам</a:t>
                      </a:r>
                    </a:p>
                  </a:txBody>
                  <a:tcPr marL="58148" marR="581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Март 2018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4034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Концессионные договоры на оказание услуг: учет у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концедента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Май 2018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1298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5014" marR="5501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Раскрытие информации о связанных сторонах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Июнь 2018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СЛАЙД</a:t>
            </a:r>
            <a:r>
              <a:rPr lang="ru-RU" sz="1400" smtClean="0"/>
              <a:t> </a:t>
            </a:r>
            <a:fld id="{CCDF69E5-509E-4D59-AF9B-AD19640FD1F2}" type="slidenum">
              <a:rPr lang="ru-RU" sz="1400" smtClean="0"/>
              <a:pPr>
                <a:defRPr/>
              </a:pPr>
              <a:t>6</a:t>
            </a:fld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26908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0983148"/>
              </p:ext>
            </p:extLst>
          </p:nvPr>
        </p:nvGraphicFramePr>
        <p:xfrm>
          <a:off x="212727" y="692696"/>
          <a:ext cx="8723311" cy="5663654"/>
        </p:xfrm>
        <a:graphic>
          <a:graphicData uri="http://schemas.openxmlformats.org/drawingml/2006/table">
            <a:tbl>
              <a:tblPr firstRow="1" firstCol="1" bandRow="1"/>
              <a:tblGrid>
                <a:gridCol w="89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0392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964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8828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68432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Участие в совместной деятельности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Ноябрь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2441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Инвестиции в ассоциированные субъекты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Сентябрь 2017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7233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Финансовые инструменты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Июнь 2018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8432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Строительные контракты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Июнь 2018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01.01.2019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01833402"/>
                  </a:ext>
                </a:extLst>
              </a:tr>
              <a:tr h="668432"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Биологические активы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Апрель 2017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01.01.2018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74136">
                <a:tc>
                  <a:txBody>
                    <a:bodyPr/>
                    <a:lstStyle/>
                    <a:p>
                      <a:pPr marL="180340" indent="-18034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28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Раскрытие финансовой информации о секторе государственного управления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Март 2018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01.01.2020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24548">
                <a:tc>
                  <a:txBody>
                    <a:bodyPr/>
                    <a:lstStyle/>
                    <a:p>
                      <a:pPr marL="180340" indent="-18034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29</a:t>
                      </a:r>
                      <a:endParaRPr kumimoji="0" lang="ru-RU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8148" marR="5814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Финансовая отчетность в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гиперинфляционной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экономике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Февраль 2018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180340" indent="-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01.07.2020</a:t>
                      </a:r>
                    </a:p>
                  </a:txBody>
                  <a:tcPr marL="41989" marR="419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СЛАЙД</a:t>
            </a:r>
            <a:r>
              <a:rPr lang="ru-RU" sz="1400" smtClean="0"/>
              <a:t> </a:t>
            </a:r>
            <a:fld id="{CCDF69E5-509E-4D59-AF9B-AD19640FD1F2}" type="slidenum">
              <a:rPr lang="ru-RU" sz="1400" smtClean="0"/>
              <a:pPr>
                <a:defRPr/>
              </a:pPr>
              <a:t>7</a:t>
            </a:fld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30872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216338" y="1172022"/>
            <a:ext cx="8711322" cy="42572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214290"/>
            <a:ext cx="6500858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ФЕДЕРАЛЬНЫЕ СТАНДАРТЫ БУХГАЛТЕРСКОГО УЧЕТА ДЛЯ ОРГАНИЗАЦИЙ ГОСУДАРСТВЕННОГО СЕКТОРА, ВСТУПАЮЩИЕ В СИЛУ С 2018 Г.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(далее ФСБУ):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57422" y="2500306"/>
            <a:ext cx="628654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2"/>
              </a:rPr>
              <a:t>Приказ Минфина России от 31.12.2016 N 256н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«Концептуальные основы бухгалтерского учета и отчетности организаций государственного сектора»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5984" y="3500438"/>
            <a:ext cx="628654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3"/>
              </a:rPr>
              <a:t>Приказ Минфина России от 31.12.2016 N 260н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Представление бухгалтерской (финансовой) отчетности</a:t>
            </a:r>
            <a:r>
              <a:rPr lang="ru-RU" sz="1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1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85984" y="4357694"/>
            <a:ext cx="635798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3"/>
              </a:rPr>
              <a:t>Приказ Минфина России от 31.12.2016 N 260н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средства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7422" y="5072074"/>
            <a:ext cx="628654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Приказ Минфина России от 31.12.2016 N 258н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Аренда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57422" y="5857892"/>
            <a:ext cx="650085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defRPr/>
            </a:pP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5"/>
              </a:rPr>
              <a:t>Приказ Минфина России от 31.12.2016 N 259н</a:t>
            </a:r>
          </a:p>
          <a:p>
            <a:pPr lvl="0" algn="ctr">
              <a:lnSpc>
                <a:spcPct val="115000"/>
              </a:lnSpc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Обесценение активов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98291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71538" y="1857364"/>
            <a:ext cx="6876592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/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 </a:t>
            </a:r>
            <a:b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</a:rPr>
              <a:t>«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Концептуальные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основы бухгалтерского учета и отчетности организаций государственного сектора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(утвержденный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Приказом Минфина России от 31.12.2016 N 256н)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83" y="6252883"/>
            <a:ext cx="806823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1588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2018 </a:t>
            </a:r>
            <a:endParaRPr lang="ru-RU" sz="1588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7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6977</TotalTime>
  <Words>3170</Words>
  <Application>Microsoft Office PowerPoint</Application>
  <PresentationFormat>Экран (4:3)</PresentationFormat>
  <Paragraphs>589</Paragraphs>
  <Slides>37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Трек</vt:lpstr>
      <vt:lpstr>Нормативное правовое регулирование ведения бюджетного(бухгалтерского )учета, составления и представления бюджетной (бухгалтерской (финансовой)) отчетности организаций госсектора </vt:lpstr>
      <vt:lpstr>Нормативное правовое регулирование ведения бюджетного(бухгалтерского )учета, составления и представления бюджетной (бухгалтерской (финансовой)) отчетности организаций госсектора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Федеральный стандарт    «Концептуальные основы бухгалтерского учета и отчетности организаций государственного сектора»   (утвержденный Приказом Минфина России от 31.12.2016 N 256н)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 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«Концептуальные основы бухгалтерского учета и отчетности организаций государственного сектора»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Нормативное правовое регулирование ведения бюджетного(бухгалтерского )учета, составления и представления бюджетной (бухгалтерской (финансовой)) отчетности организаций госсектора </dc:title>
  <dc:creator>Маркова Е.М</dc:creator>
  <cp:lastModifiedBy>pdir</cp:lastModifiedBy>
  <cp:revision>618</cp:revision>
  <cp:lastPrinted>2017-05-23T08:07:55Z</cp:lastPrinted>
  <dcterms:created xsi:type="dcterms:W3CDTF">2016-11-22T03:13:06Z</dcterms:created>
  <dcterms:modified xsi:type="dcterms:W3CDTF">2018-03-14T06:05:51Z</dcterms:modified>
</cp:coreProperties>
</file>